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48" r:id="rId2"/>
    <p:sldMasterId id="2147483704" r:id="rId3"/>
  </p:sldMasterIdLst>
  <p:notesMasterIdLst>
    <p:notesMasterId r:id="rId67"/>
  </p:notesMasterIdLst>
  <p:handoutMasterIdLst>
    <p:handoutMasterId r:id="rId68"/>
  </p:handoutMasterIdLst>
  <p:sldIdLst>
    <p:sldId id="291" r:id="rId4"/>
    <p:sldId id="318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62" r:id="rId13"/>
    <p:sldId id="363" r:id="rId14"/>
    <p:sldId id="301" r:id="rId15"/>
    <p:sldId id="302" r:id="rId16"/>
    <p:sldId id="303" r:id="rId17"/>
    <p:sldId id="304" r:id="rId18"/>
    <p:sldId id="317" r:id="rId19"/>
    <p:sldId id="327" r:id="rId20"/>
    <p:sldId id="329" r:id="rId21"/>
    <p:sldId id="335" r:id="rId22"/>
    <p:sldId id="354" r:id="rId23"/>
    <p:sldId id="331" r:id="rId24"/>
    <p:sldId id="328" r:id="rId25"/>
    <p:sldId id="330" r:id="rId26"/>
    <p:sldId id="332" r:id="rId27"/>
    <p:sldId id="333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373" r:id="rId37"/>
    <p:sldId id="374" r:id="rId38"/>
    <p:sldId id="355" r:id="rId39"/>
    <p:sldId id="364" r:id="rId40"/>
    <p:sldId id="365" r:id="rId41"/>
    <p:sldId id="366" r:id="rId42"/>
    <p:sldId id="416" r:id="rId43"/>
    <p:sldId id="423" r:id="rId44"/>
    <p:sldId id="425" r:id="rId45"/>
    <p:sldId id="426" r:id="rId46"/>
    <p:sldId id="427" r:id="rId47"/>
    <p:sldId id="428" r:id="rId48"/>
    <p:sldId id="429" r:id="rId49"/>
    <p:sldId id="433" r:id="rId50"/>
    <p:sldId id="435" r:id="rId51"/>
    <p:sldId id="436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467" r:id="rId65"/>
    <p:sldId id="468" r:id="rId6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EA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8" autoAdjust="0"/>
    <p:restoredTop sz="94660" autoAdjust="0"/>
  </p:normalViewPr>
  <p:slideViewPr>
    <p:cSldViewPr>
      <p:cViewPr varScale="1">
        <p:scale>
          <a:sx n="88" d="100"/>
          <a:sy n="88" d="100"/>
        </p:scale>
        <p:origin x="-156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54"/>
    </p:cViewPr>
  </p:sorterViewPr>
  <p:notesViewPr>
    <p:cSldViewPr>
      <p:cViewPr varScale="1">
        <p:scale>
          <a:sx n="82" d="100"/>
          <a:sy n="82" d="100"/>
        </p:scale>
        <p:origin x="-1974" y="-78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D5583-5B49-42FF-AD80-85C1F7DFC57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35CFB5C0-EC4C-48CF-9116-74C7F7F7F539}">
      <dgm:prSet phldrT="[Text]" custT="1"/>
      <dgm:spPr/>
      <dgm:t>
        <a:bodyPr/>
        <a:lstStyle/>
        <a:p>
          <a:r>
            <a:rPr lang="en-US" sz="1400" b="1" dirty="0" smtClean="0"/>
            <a:t>2006</a:t>
          </a:r>
          <a:r>
            <a:rPr lang="en-US" sz="1000" dirty="0" smtClean="0"/>
            <a:t> </a:t>
          </a:r>
          <a:r>
            <a:rPr lang="en-US" sz="900" dirty="0" err="1" smtClean="0"/>
            <a:t>ProDisc</a:t>
          </a:r>
          <a:r>
            <a:rPr lang="en-US" sz="900" dirty="0" smtClean="0"/>
            <a:t>-L is FDA Approved</a:t>
          </a:r>
          <a:endParaRPr lang="en-US" sz="900" dirty="0"/>
        </a:p>
      </dgm:t>
    </dgm:pt>
    <dgm:pt modelId="{C5CEE96B-05F7-4969-852B-D3FC76BDADCA}" type="parTrans" cxnId="{20D790A1-82E1-45EE-BE33-3D072678EE35}">
      <dgm:prSet/>
      <dgm:spPr/>
      <dgm:t>
        <a:bodyPr/>
        <a:lstStyle/>
        <a:p>
          <a:endParaRPr lang="en-US"/>
        </a:p>
      </dgm:t>
    </dgm:pt>
    <dgm:pt modelId="{50E7C162-AB53-487A-9DC6-A41E1BDD161B}" type="sibTrans" cxnId="{20D790A1-82E1-45EE-BE33-3D072678EE35}">
      <dgm:prSet/>
      <dgm:spPr/>
      <dgm:t>
        <a:bodyPr/>
        <a:lstStyle/>
        <a:p>
          <a:endParaRPr lang="en-US"/>
        </a:p>
      </dgm:t>
    </dgm:pt>
    <dgm:pt modelId="{DE34A6E8-93EB-47DD-B2F3-1AA3B44F77F2}">
      <dgm:prSet phldrT="[Text]" custT="1"/>
      <dgm:spPr/>
      <dgm:t>
        <a:bodyPr/>
        <a:lstStyle/>
        <a:p>
          <a:r>
            <a:rPr lang="en-US" sz="1400" b="1" dirty="0" smtClean="0"/>
            <a:t>2015 </a:t>
          </a:r>
          <a:r>
            <a:rPr lang="en-US" sz="900" dirty="0" err="1" smtClean="0"/>
            <a:t>activL</a:t>
          </a:r>
          <a:r>
            <a:rPr lang="en-US" sz="900" dirty="0" smtClean="0"/>
            <a:t>® Artificial Disc is FDA Approved</a:t>
          </a:r>
        </a:p>
      </dgm:t>
    </dgm:pt>
    <dgm:pt modelId="{A0C4C3A4-5958-4E24-8ECE-2D023767AFE2}" type="parTrans" cxnId="{C6C62832-71F9-4714-9893-7E37F6012F58}">
      <dgm:prSet/>
      <dgm:spPr/>
      <dgm:t>
        <a:bodyPr/>
        <a:lstStyle/>
        <a:p>
          <a:endParaRPr lang="en-US"/>
        </a:p>
      </dgm:t>
    </dgm:pt>
    <dgm:pt modelId="{8754F14E-2774-443E-901B-F955A85BF433}" type="sibTrans" cxnId="{C6C62832-71F9-4714-9893-7E37F6012F58}">
      <dgm:prSet/>
      <dgm:spPr/>
      <dgm:t>
        <a:bodyPr/>
        <a:lstStyle/>
        <a:p>
          <a:endParaRPr lang="en-US"/>
        </a:p>
      </dgm:t>
    </dgm:pt>
    <dgm:pt modelId="{3A06BFDB-D39C-44A8-9E19-58581DA9956B}">
      <dgm:prSet phldrT="[Text]"/>
      <dgm:spPr/>
      <dgm:t>
        <a:bodyPr/>
        <a:lstStyle/>
        <a:p>
          <a:endParaRPr lang="en-US" dirty="0"/>
        </a:p>
      </dgm:t>
    </dgm:pt>
    <dgm:pt modelId="{D23F954F-8FC4-4672-8AF4-A0D71436DB47}" type="sibTrans" cxnId="{35858034-B9DE-49AB-AF25-FBA8D39805E2}">
      <dgm:prSet/>
      <dgm:spPr/>
      <dgm:t>
        <a:bodyPr/>
        <a:lstStyle/>
        <a:p>
          <a:endParaRPr lang="en-US"/>
        </a:p>
      </dgm:t>
    </dgm:pt>
    <dgm:pt modelId="{202BAB54-D241-4018-8AE1-71A9161663E1}" type="parTrans" cxnId="{35858034-B9DE-49AB-AF25-FBA8D39805E2}">
      <dgm:prSet/>
      <dgm:spPr/>
      <dgm:t>
        <a:bodyPr/>
        <a:lstStyle/>
        <a:p>
          <a:endParaRPr lang="en-US"/>
        </a:p>
      </dgm:t>
    </dgm:pt>
    <dgm:pt modelId="{C5D499C0-229F-4B22-91D4-42AB6ACFC473}">
      <dgm:prSet/>
      <dgm:spPr/>
      <dgm:t>
        <a:bodyPr/>
        <a:lstStyle/>
        <a:p>
          <a:endParaRPr lang="en-US" dirty="0"/>
        </a:p>
      </dgm:t>
    </dgm:pt>
    <dgm:pt modelId="{D520836D-215E-4C2B-AC0E-3F6E0FEFB404}" type="parTrans" cxnId="{B3DAE2CF-4FE5-49DA-844F-8A4455604EDB}">
      <dgm:prSet/>
      <dgm:spPr/>
      <dgm:t>
        <a:bodyPr/>
        <a:lstStyle/>
        <a:p>
          <a:endParaRPr lang="en-US"/>
        </a:p>
      </dgm:t>
    </dgm:pt>
    <dgm:pt modelId="{EF4D8CC6-A5CB-42BF-A0AA-AB2EB0650629}" type="sibTrans" cxnId="{B3DAE2CF-4FE5-49DA-844F-8A4455604EDB}">
      <dgm:prSet/>
      <dgm:spPr/>
      <dgm:t>
        <a:bodyPr/>
        <a:lstStyle/>
        <a:p>
          <a:endParaRPr lang="en-US"/>
        </a:p>
      </dgm:t>
    </dgm:pt>
    <dgm:pt modelId="{4F813D05-6D5D-4E06-85D3-2827D6DA4522}">
      <dgm:prSet/>
      <dgm:spPr/>
      <dgm:t>
        <a:bodyPr/>
        <a:lstStyle/>
        <a:p>
          <a:endParaRPr lang="en-US" dirty="0"/>
        </a:p>
      </dgm:t>
    </dgm:pt>
    <dgm:pt modelId="{485B7A50-CD36-4460-933B-1E2236DDBC52}" type="parTrans" cxnId="{5379B19B-FA41-43A7-9C0A-D94C5BF85D7C}">
      <dgm:prSet/>
      <dgm:spPr/>
      <dgm:t>
        <a:bodyPr/>
        <a:lstStyle/>
        <a:p>
          <a:endParaRPr lang="en-US"/>
        </a:p>
      </dgm:t>
    </dgm:pt>
    <dgm:pt modelId="{F7CCABBE-6DC1-44A1-B179-8EE429868867}" type="sibTrans" cxnId="{5379B19B-FA41-43A7-9C0A-D94C5BF85D7C}">
      <dgm:prSet/>
      <dgm:spPr/>
      <dgm:t>
        <a:bodyPr/>
        <a:lstStyle/>
        <a:p>
          <a:endParaRPr lang="en-US"/>
        </a:p>
      </dgm:t>
    </dgm:pt>
    <dgm:pt modelId="{2213E2AC-D16A-4CDF-84A5-E19C98DF8B7E}">
      <dgm:prSet/>
      <dgm:spPr/>
      <dgm:t>
        <a:bodyPr/>
        <a:lstStyle/>
        <a:p>
          <a:endParaRPr lang="en-US" dirty="0"/>
        </a:p>
      </dgm:t>
    </dgm:pt>
    <dgm:pt modelId="{4D19121A-00CF-48EF-AE0B-799495CF39B6}" type="parTrans" cxnId="{C73ABE75-FCA0-494B-8CCD-9712B7DC5FD2}">
      <dgm:prSet/>
      <dgm:spPr/>
      <dgm:t>
        <a:bodyPr/>
        <a:lstStyle/>
        <a:p>
          <a:endParaRPr lang="en-US"/>
        </a:p>
      </dgm:t>
    </dgm:pt>
    <dgm:pt modelId="{8A0DB9D2-3EE6-4C4B-B194-46B047B0678E}" type="sibTrans" cxnId="{C73ABE75-FCA0-494B-8CCD-9712B7DC5FD2}">
      <dgm:prSet/>
      <dgm:spPr/>
      <dgm:t>
        <a:bodyPr/>
        <a:lstStyle/>
        <a:p>
          <a:endParaRPr lang="en-US"/>
        </a:p>
      </dgm:t>
    </dgm:pt>
    <dgm:pt modelId="{CCA75FF5-F48E-471A-A8EA-85DFA6911D40}">
      <dgm:prSet/>
      <dgm:spPr/>
      <dgm:t>
        <a:bodyPr/>
        <a:lstStyle/>
        <a:p>
          <a:endParaRPr lang="en-US" dirty="0"/>
        </a:p>
      </dgm:t>
    </dgm:pt>
    <dgm:pt modelId="{3EB99F04-70DC-47EC-B17F-A3BB5ED58F8F}" type="parTrans" cxnId="{A7AC0DF3-1DA0-49FD-98E4-7D70A5119864}">
      <dgm:prSet/>
      <dgm:spPr/>
      <dgm:t>
        <a:bodyPr/>
        <a:lstStyle/>
        <a:p>
          <a:endParaRPr lang="en-US"/>
        </a:p>
      </dgm:t>
    </dgm:pt>
    <dgm:pt modelId="{CDE0A0EB-A80C-4A35-911E-E38A2FF5601E}" type="sibTrans" cxnId="{A7AC0DF3-1DA0-49FD-98E4-7D70A5119864}">
      <dgm:prSet/>
      <dgm:spPr/>
      <dgm:t>
        <a:bodyPr/>
        <a:lstStyle/>
        <a:p>
          <a:endParaRPr lang="en-US"/>
        </a:p>
      </dgm:t>
    </dgm:pt>
    <dgm:pt modelId="{D2328516-469F-4D46-B102-19BB9DFFD295}">
      <dgm:prSet/>
      <dgm:spPr/>
      <dgm:t>
        <a:bodyPr/>
        <a:lstStyle/>
        <a:p>
          <a:endParaRPr lang="en-US" dirty="0"/>
        </a:p>
      </dgm:t>
    </dgm:pt>
    <dgm:pt modelId="{25851C71-FEB7-4B79-9851-98F9139887B4}" type="parTrans" cxnId="{2306AA44-9474-4F15-B77E-17A538A4E3C6}">
      <dgm:prSet/>
      <dgm:spPr/>
      <dgm:t>
        <a:bodyPr/>
        <a:lstStyle/>
        <a:p>
          <a:endParaRPr lang="en-US"/>
        </a:p>
      </dgm:t>
    </dgm:pt>
    <dgm:pt modelId="{52C6FC11-4974-45A8-80CC-6E5B44E59D0E}" type="sibTrans" cxnId="{2306AA44-9474-4F15-B77E-17A538A4E3C6}">
      <dgm:prSet/>
      <dgm:spPr/>
      <dgm:t>
        <a:bodyPr/>
        <a:lstStyle/>
        <a:p>
          <a:endParaRPr lang="en-US"/>
        </a:p>
      </dgm:t>
    </dgm:pt>
    <dgm:pt modelId="{EA341EFE-7304-49B4-899C-336A1559822A}">
      <dgm:prSet/>
      <dgm:spPr/>
      <dgm:t>
        <a:bodyPr/>
        <a:lstStyle/>
        <a:p>
          <a:endParaRPr lang="en-US" dirty="0"/>
        </a:p>
      </dgm:t>
    </dgm:pt>
    <dgm:pt modelId="{DD3294F5-F869-43AB-95E7-7CD436F74825}" type="parTrans" cxnId="{6A807C83-359E-46C8-8167-2BBF86B2802C}">
      <dgm:prSet/>
      <dgm:spPr/>
      <dgm:t>
        <a:bodyPr/>
        <a:lstStyle/>
        <a:p>
          <a:endParaRPr lang="en-US"/>
        </a:p>
      </dgm:t>
    </dgm:pt>
    <dgm:pt modelId="{1A61147A-AB0E-4A77-9454-081248B49C53}" type="sibTrans" cxnId="{6A807C83-359E-46C8-8167-2BBF86B2802C}">
      <dgm:prSet/>
      <dgm:spPr/>
      <dgm:t>
        <a:bodyPr/>
        <a:lstStyle/>
        <a:p>
          <a:endParaRPr lang="en-US"/>
        </a:p>
      </dgm:t>
    </dgm:pt>
    <dgm:pt modelId="{18BCAACD-9425-41C5-9734-069B1B4EE4B8}">
      <dgm:prSet/>
      <dgm:spPr/>
      <dgm:t>
        <a:bodyPr/>
        <a:lstStyle/>
        <a:p>
          <a:endParaRPr lang="en-US" dirty="0"/>
        </a:p>
      </dgm:t>
    </dgm:pt>
    <dgm:pt modelId="{24C14276-DEDE-43C2-A6AF-6F5B38BD8C48}" type="parTrans" cxnId="{8A241B7D-85AE-4227-B923-7BA2F596D55D}">
      <dgm:prSet/>
      <dgm:spPr/>
      <dgm:t>
        <a:bodyPr/>
        <a:lstStyle/>
        <a:p>
          <a:endParaRPr lang="en-US"/>
        </a:p>
      </dgm:t>
    </dgm:pt>
    <dgm:pt modelId="{F36B8F0F-37D9-4CBE-AC24-35E894F259C4}" type="sibTrans" cxnId="{8A241B7D-85AE-4227-B923-7BA2F596D55D}">
      <dgm:prSet/>
      <dgm:spPr/>
      <dgm:t>
        <a:bodyPr/>
        <a:lstStyle/>
        <a:p>
          <a:endParaRPr lang="en-US"/>
        </a:p>
      </dgm:t>
    </dgm:pt>
    <dgm:pt modelId="{24D1769B-6448-4EDD-A8B2-5AEFFEDF6C48}" type="pres">
      <dgm:prSet presAssocID="{4B5D5583-5B49-42FF-AD80-85C1F7DFC57D}" presName="Name0" presStyleCnt="0">
        <dgm:presLayoutVars>
          <dgm:dir/>
          <dgm:resizeHandles val="exact"/>
        </dgm:presLayoutVars>
      </dgm:prSet>
      <dgm:spPr/>
    </dgm:pt>
    <dgm:pt modelId="{8380CA24-D8FB-4A67-BB93-57A12DBF76EA}" type="pres">
      <dgm:prSet presAssocID="{4B5D5583-5B49-42FF-AD80-85C1F7DFC57D}" presName="arrow" presStyleLbl="bgShp" presStyleIdx="0" presStyleCnt="1"/>
      <dgm:spPr/>
    </dgm:pt>
    <dgm:pt modelId="{5D8D2B71-85AF-44C9-92ED-6363789BF8A4}" type="pres">
      <dgm:prSet presAssocID="{4B5D5583-5B49-42FF-AD80-85C1F7DFC57D}" presName="points" presStyleCnt="0"/>
      <dgm:spPr/>
    </dgm:pt>
    <dgm:pt modelId="{21BBFD83-927E-4C9F-A907-3AC5B662B8C1}" type="pres">
      <dgm:prSet presAssocID="{35CFB5C0-EC4C-48CF-9116-74C7F7F7F539}" presName="compositeA" presStyleCnt="0"/>
      <dgm:spPr/>
    </dgm:pt>
    <dgm:pt modelId="{6405F161-F6E4-4A49-97FA-902CD16B91D6}" type="pres">
      <dgm:prSet presAssocID="{35CFB5C0-EC4C-48CF-9116-74C7F7F7F539}" presName="textA" presStyleLbl="revTx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5D1AEF-702E-4EC4-BD0E-8F758B73CF88}" type="pres">
      <dgm:prSet presAssocID="{35CFB5C0-EC4C-48CF-9116-74C7F7F7F539}" presName="circleA" presStyleLbl="node1" presStyleIdx="0" presStyleCnt="10"/>
      <dgm:spPr/>
    </dgm:pt>
    <dgm:pt modelId="{2CBED61D-255C-4A3E-9A5A-9A5F08D5FC08}" type="pres">
      <dgm:prSet presAssocID="{35CFB5C0-EC4C-48CF-9116-74C7F7F7F539}" presName="spaceA" presStyleCnt="0"/>
      <dgm:spPr/>
    </dgm:pt>
    <dgm:pt modelId="{AD4644EC-AD68-404F-AF1C-B8662D716D10}" type="pres">
      <dgm:prSet presAssocID="{50E7C162-AB53-487A-9DC6-A41E1BDD161B}" presName="space" presStyleCnt="0"/>
      <dgm:spPr/>
    </dgm:pt>
    <dgm:pt modelId="{9CDA065C-8F40-4484-AA55-8B45994D93EC}" type="pres">
      <dgm:prSet presAssocID="{3A06BFDB-D39C-44A8-9E19-58581DA9956B}" presName="compositeB" presStyleCnt="0"/>
      <dgm:spPr/>
    </dgm:pt>
    <dgm:pt modelId="{CBD71C9D-C148-4923-9DA7-14C9EF397167}" type="pres">
      <dgm:prSet presAssocID="{3A06BFDB-D39C-44A8-9E19-58581DA9956B}" presName="textB" presStyleLbl="revTx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80102-3908-46CE-922A-0C4E700DF431}" type="pres">
      <dgm:prSet presAssocID="{3A06BFDB-D39C-44A8-9E19-58581DA9956B}" presName="circleB" presStyleLbl="node1" presStyleIdx="1" presStyleCnt="10"/>
      <dgm:spPr/>
    </dgm:pt>
    <dgm:pt modelId="{2A2DECF4-F008-45D3-A632-1F2963357806}" type="pres">
      <dgm:prSet presAssocID="{3A06BFDB-D39C-44A8-9E19-58581DA9956B}" presName="spaceB" presStyleCnt="0"/>
      <dgm:spPr/>
    </dgm:pt>
    <dgm:pt modelId="{9E15C8D5-8EF7-413C-BF25-0532CF30FFC4}" type="pres">
      <dgm:prSet presAssocID="{D23F954F-8FC4-4672-8AF4-A0D71436DB47}" presName="space" presStyleCnt="0"/>
      <dgm:spPr/>
    </dgm:pt>
    <dgm:pt modelId="{AD73C3E5-74DC-4CD7-8DA6-DBBE0F1A9FE6}" type="pres">
      <dgm:prSet presAssocID="{2213E2AC-D16A-4CDF-84A5-E19C98DF8B7E}" presName="compositeA" presStyleCnt="0"/>
      <dgm:spPr/>
    </dgm:pt>
    <dgm:pt modelId="{F6D2CA68-03E3-4860-81AB-0DE9D6A81AB2}" type="pres">
      <dgm:prSet presAssocID="{2213E2AC-D16A-4CDF-84A5-E19C98DF8B7E}" presName="textA" presStyleLbl="revTx" presStyleIdx="2" presStyleCnt="10" custLinFactNeighborX="4658" custLinFactNeighborY="-43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AC0202-1123-4D71-AD2D-5F31146718A7}" type="pres">
      <dgm:prSet presAssocID="{2213E2AC-D16A-4CDF-84A5-E19C98DF8B7E}" presName="circleA" presStyleLbl="node1" presStyleIdx="2" presStyleCnt="10"/>
      <dgm:spPr/>
    </dgm:pt>
    <dgm:pt modelId="{F0495908-8DE5-4708-84BD-AF2558C4D4C4}" type="pres">
      <dgm:prSet presAssocID="{2213E2AC-D16A-4CDF-84A5-E19C98DF8B7E}" presName="spaceA" presStyleCnt="0"/>
      <dgm:spPr/>
    </dgm:pt>
    <dgm:pt modelId="{238BA59A-5623-470C-9ECF-009134FDFE0D}" type="pres">
      <dgm:prSet presAssocID="{8A0DB9D2-3EE6-4C4B-B194-46B047B0678E}" presName="space" presStyleCnt="0"/>
      <dgm:spPr/>
    </dgm:pt>
    <dgm:pt modelId="{F432B5D3-4CFD-40A2-9053-D2ED490FC3CC}" type="pres">
      <dgm:prSet presAssocID="{CCA75FF5-F48E-471A-A8EA-85DFA6911D40}" presName="compositeB" presStyleCnt="0"/>
      <dgm:spPr/>
    </dgm:pt>
    <dgm:pt modelId="{4AC8ECE1-69D6-4C6B-BA60-AC49C33AC952}" type="pres">
      <dgm:prSet presAssocID="{CCA75FF5-F48E-471A-A8EA-85DFA6911D40}" presName="textB" presStyleLbl="revTx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87A8C9-C33C-456E-BC9D-4D0EBF45426F}" type="pres">
      <dgm:prSet presAssocID="{CCA75FF5-F48E-471A-A8EA-85DFA6911D40}" presName="circleB" presStyleLbl="node1" presStyleIdx="3" presStyleCnt="10"/>
      <dgm:spPr/>
    </dgm:pt>
    <dgm:pt modelId="{2A159F12-E6C5-48AD-89A2-5B1E2CD96BEB}" type="pres">
      <dgm:prSet presAssocID="{CCA75FF5-F48E-471A-A8EA-85DFA6911D40}" presName="spaceB" presStyleCnt="0"/>
      <dgm:spPr/>
    </dgm:pt>
    <dgm:pt modelId="{D923552A-28FA-4C5F-9937-6BD86D5D6F92}" type="pres">
      <dgm:prSet presAssocID="{CDE0A0EB-A80C-4A35-911E-E38A2FF5601E}" presName="space" presStyleCnt="0"/>
      <dgm:spPr/>
    </dgm:pt>
    <dgm:pt modelId="{4A0B96EA-77CD-4BDE-A82D-E9F0056F045B}" type="pres">
      <dgm:prSet presAssocID="{EA341EFE-7304-49B4-899C-336A1559822A}" presName="compositeA" presStyleCnt="0"/>
      <dgm:spPr/>
    </dgm:pt>
    <dgm:pt modelId="{7E86A447-A9AB-4F3C-A1BD-88E17FEBFDB1}" type="pres">
      <dgm:prSet presAssocID="{EA341EFE-7304-49B4-899C-336A1559822A}" presName="textA" presStyleLbl="revTx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5DF15A-D55D-4A47-95B9-8C55BBE8F03F}" type="pres">
      <dgm:prSet presAssocID="{EA341EFE-7304-49B4-899C-336A1559822A}" presName="circleA" presStyleLbl="node1" presStyleIdx="4" presStyleCnt="10"/>
      <dgm:spPr/>
    </dgm:pt>
    <dgm:pt modelId="{A14093F5-F11C-4AD9-A46D-40B347FC62BF}" type="pres">
      <dgm:prSet presAssocID="{EA341EFE-7304-49B4-899C-336A1559822A}" presName="spaceA" presStyleCnt="0"/>
      <dgm:spPr/>
    </dgm:pt>
    <dgm:pt modelId="{73A1CE50-3BD5-4D54-A0E3-53C4361F7CAD}" type="pres">
      <dgm:prSet presAssocID="{1A61147A-AB0E-4A77-9454-081248B49C53}" presName="space" presStyleCnt="0"/>
      <dgm:spPr/>
    </dgm:pt>
    <dgm:pt modelId="{03CE569F-785A-4ECB-A080-A4B6617871A6}" type="pres">
      <dgm:prSet presAssocID="{18BCAACD-9425-41C5-9734-069B1B4EE4B8}" presName="compositeB" presStyleCnt="0"/>
      <dgm:spPr/>
    </dgm:pt>
    <dgm:pt modelId="{97976F01-E3EA-4DE0-B8F3-0B83AE56A50A}" type="pres">
      <dgm:prSet presAssocID="{18BCAACD-9425-41C5-9734-069B1B4EE4B8}" presName="textB" presStyleLbl="revTx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C49B1-AEE2-451B-80DE-8ED66A297E36}" type="pres">
      <dgm:prSet presAssocID="{18BCAACD-9425-41C5-9734-069B1B4EE4B8}" presName="circleB" presStyleLbl="node1" presStyleIdx="5" presStyleCnt="10"/>
      <dgm:spPr/>
    </dgm:pt>
    <dgm:pt modelId="{B7981035-BDA2-40E6-B506-37DFFC7032D5}" type="pres">
      <dgm:prSet presAssocID="{18BCAACD-9425-41C5-9734-069B1B4EE4B8}" presName="spaceB" presStyleCnt="0"/>
      <dgm:spPr/>
    </dgm:pt>
    <dgm:pt modelId="{6E6DD096-C249-44C9-8E17-F1A1A6DB01E7}" type="pres">
      <dgm:prSet presAssocID="{F36B8F0F-37D9-4CBE-AC24-35E894F259C4}" presName="space" presStyleCnt="0"/>
      <dgm:spPr/>
    </dgm:pt>
    <dgm:pt modelId="{68504ABD-25F6-45EB-9CCC-3179218D0CE0}" type="pres">
      <dgm:prSet presAssocID="{D2328516-469F-4D46-B102-19BB9DFFD295}" presName="compositeA" presStyleCnt="0"/>
      <dgm:spPr/>
    </dgm:pt>
    <dgm:pt modelId="{4C9E931A-2B93-4BB6-83A0-AE19D6433DA2}" type="pres">
      <dgm:prSet presAssocID="{D2328516-469F-4D46-B102-19BB9DFFD295}" presName="textA" presStyleLbl="revTx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198B99-58D2-456D-BBC6-46089DE61B62}" type="pres">
      <dgm:prSet presAssocID="{D2328516-469F-4D46-B102-19BB9DFFD295}" presName="circleA" presStyleLbl="node1" presStyleIdx="6" presStyleCnt="10"/>
      <dgm:spPr/>
    </dgm:pt>
    <dgm:pt modelId="{2E26648E-6A58-42A6-939F-561147238F69}" type="pres">
      <dgm:prSet presAssocID="{D2328516-469F-4D46-B102-19BB9DFFD295}" presName="spaceA" presStyleCnt="0"/>
      <dgm:spPr/>
    </dgm:pt>
    <dgm:pt modelId="{E1F333B1-A0AE-4E8E-86B7-656B37D8F115}" type="pres">
      <dgm:prSet presAssocID="{52C6FC11-4974-45A8-80CC-6E5B44E59D0E}" presName="space" presStyleCnt="0"/>
      <dgm:spPr/>
    </dgm:pt>
    <dgm:pt modelId="{093592F3-517A-4132-8954-BCE6B1D28A96}" type="pres">
      <dgm:prSet presAssocID="{C5D499C0-229F-4B22-91D4-42AB6ACFC473}" presName="compositeB" presStyleCnt="0"/>
      <dgm:spPr/>
    </dgm:pt>
    <dgm:pt modelId="{1155BDF3-6EE4-46A4-A45F-FCB8CDBAA4E1}" type="pres">
      <dgm:prSet presAssocID="{C5D499C0-229F-4B22-91D4-42AB6ACFC473}" presName="textB" presStyleLbl="revTx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6E3BB-BF42-4CE6-BB24-E6E15979B2A9}" type="pres">
      <dgm:prSet presAssocID="{C5D499C0-229F-4B22-91D4-42AB6ACFC473}" presName="circleB" presStyleLbl="node1" presStyleIdx="7" presStyleCnt="10"/>
      <dgm:spPr/>
    </dgm:pt>
    <dgm:pt modelId="{38C91645-F1F0-4F5C-B54D-AE5562C59A00}" type="pres">
      <dgm:prSet presAssocID="{C5D499C0-229F-4B22-91D4-42AB6ACFC473}" presName="spaceB" presStyleCnt="0"/>
      <dgm:spPr/>
    </dgm:pt>
    <dgm:pt modelId="{C8305C79-5CC0-4113-83DD-A5052AC9E9E1}" type="pres">
      <dgm:prSet presAssocID="{EF4D8CC6-A5CB-42BF-A0AA-AB2EB0650629}" presName="space" presStyleCnt="0"/>
      <dgm:spPr/>
    </dgm:pt>
    <dgm:pt modelId="{EE96C498-1F21-4FF5-AC1A-D49760E9E7D4}" type="pres">
      <dgm:prSet presAssocID="{4F813D05-6D5D-4E06-85D3-2827D6DA4522}" presName="compositeA" presStyleCnt="0"/>
      <dgm:spPr/>
    </dgm:pt>
    <dgm:pt modelId="{87F251B4-1817-4D82-9E98-269B587B6C7B}" type="pres">
      <dgm:prSet presAssocID="{4F813D05-6D5D-4E06-85D3-2827D6DA4522}" presName="textA" presStyleLbl="revTx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E8231-8FFF-4640-915C-E2BEA1119EBB}" type="pres">
      <dgm:prSet presAssocID="{4F813D05-6D5D-4E06-85D3-2827D6DA4522}" presName="circleA" presStyleLbl="node1" presStyleIdx="8" presStyleCnt="10"/>
      <dgm:spPr/>
    </dgm:pt>
    <dgm:pt modelId="{5FF86757-3CF7-4C50-A8A4-1C2BF137D130}" type="pres">
      <dgm:prSet presAssocID="{4F813D05-6D5D-4E06-85D3-2827D6DA4522}" presName="spaceA" presStyleCnt="0"/>
      <dgm:spPr/>
    </dgm:pt>
    <dgm:pt modelId="{70410BC8-C3FD-48FC-A452-BCAC9DAF0B32}" type="pres">
      <dgm:prSet presAssocID="{F7CCABBE-6DC1-44A1-B179-8EE429868867}" presName="space" presStyleCnt="0"/>
      <dgm:spPr/>
    </dgm:pt>
    <dgm:pt modelId="{35782270-1118-4E1F-A6ED-EC38D9B9EB58}" type="pres">
      <dgm:prSet presAssocID="{DE34A6E8-93EB-47DD-B2F3-1AA3B44F77F2}" presName="compositeB" presStyleCnt="0"/>
      <dgm:spPr/>
    </dgm:pt>
    <dgm:pt modelId="{99720D3D-1623-4B58-9494-71B05D064149}" type="pres">
      <dgm:prSet presAssocID="{DE34A6E8-93EB-47DD-B2F3-1AA3B44F77F2}" presName="textB" presStyleLbl="revTx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7A8C2-3F27-4252-B767-26C99FC50EDE}" type="pres">
      <dgm:prSet presAssocID="{DE34A6E8-93EB-47DD-B2F3-1AA3B44F77F2}" presName="circleB" presStyleLbl="node1" presStyleIdx="9" presStyleCnt="10"/>
      <dgm:spPr/>
    </dgm:pt>
    <dgm:pt modelId="{18F00D76-9FB0-44E9-B480-DE349474D9E8}" type="pres">
      <dgm:prSet presAssocID="{DE34A6E8-93EB-47DD-B2F3-1AA3B44F77F2}" presName="spaceB" presStyleCnt="0"/>
      <dgm:spPr/>
    </dgm:pt>
  </dgm:ptLst>
  <dgm:cxnLst>
    <dgm:cxn modelId="{C73ABE75-FCA0-494B-8CCD-9712B7DC5FD2}" srcId="{4B5D5583-5B49-42FF-AD80-85C1F7DFC57D}" destId="{2213E2AC-D16A-4CDF-84A5-E19C98DF8B7E}" srcOrd="2" destOrd="0" parTransId="{4D19121A-00CF-48EF-AE0B-799495CF39B6}" sibTransId="{8A0DB9D2-3EE6-4C4B-B194-46B047B0678E}"/>
    <dgm:cxn modelId="{C6C62832-71F9-4714-9893-7E37F6012F58}" srcId="{4B5D5583-5B49-42FF-AD80-85C1F7DFC57D}" destId="{DE34A6E8-93EB-47DD-B2F3-1AA3B44F77F2}" srcOrd="9" destOrd="0" parTransId="{A0C4C3A4-5958-4E24-8ECE-2D023767AFE2}" sibTransId="{8754F14E-2774-443E-901B-F955A85BF433}"/>
    <dgm:cxn modelId="{5379B19B-FA41-43A7-9C0A-D94C5BF85D7C}" srcId="{4B5D5583-5B49-42FF-AD80-85C1F7DFC57D}" destId="{4F813D05-6D5D-4E06-85D3-2827D6DA4522}" srcOrd="8" destOrd="0" parTransId="{485B7A50-CD36-4460-933B-1E2236DDBC52}" sibTransId="{F7CCABBE-6DC1-44A1-B179-8EE429868867}"/>
    <dgm:cxn modelId="{20D790A1-82E1-45EE-BE33-3D072678EE35}" srcId="{4B5D5583-5B49-42FF-AD80-85C1F7DFC57D}" destId="{35CFB5C0-EC4C-48CF-9116-74C7F7F7F539}" srcOrd="0" destOrd="0" parTransId="{C5CEE96B-05F7-4969-852B-D3FC76BDADCA}" sibTransId="{50E7C162-AB53-487A-9DC6-A41E1BDD161B}"/>
    <dgm:cxn modelId="{D76F14D8-49EC-40D4-A501-A90A31874628}" type="presOf" srcId="{2213E2AC-D16A-4CDF-84A5-E19C98DF8B7E}" destId="{F6D2CA68-03E3-4860-81AB-0DE9D6A81AB2}" srcOrd="0" destOrd="0" presId="urn:microsoft.com/office/officeart/2005/8/layout/hProcess11"/>
    <dgm:cxn modelId="{8A241B7D-85AE-4227-B923-7BA2F596D55D}" srcId="{4B5D5583-5B49-42FF-AD80-85C1F7DFC57D}" destId="{18BCAACD-9425-41C5-9734-069B1B4EE4B8}" srcOrd="5" destOrd="0" parTransId="{24C14276-DEDE-43C2-A6AF-6F5B38BD8C48}" sibTransId="{F36B8F0F-37D9-4CBE-AC24-35E894F259C4}"/>
    <dgm:cxn modelId="{2306AA44-9474-4F15-B77E-17A538A4E3C6}" srcId="{4B5D5583-5B49-42FF-AD80-85C1F7DFC57D}" destId="{D2328516-469F-4D46-B102-19BB9DFFD295}" srcOrd="6" destOrd="0" parTransId="{25851C71-FEB7-4B79-9851-98F9139887B4}" sibTransId="{52C6FC11-4974-45A8-80CC-6E5B44E59D0E}"/>
    <dgm:cxn modelId="{9505A978-7AFF-4C90-B404-83FD5DC0D435}" type="presOf" srcId="{35CFB5C0-EC4C-48CF-9116-74C7F7F7F539}" destId="{6405F161-F6E4-4A49-97FA-902CD16B91D6}" srcOrd="0" destOrd="0" presId="urn:microsoft.com/office/officeart/2005/8/layout/hProcess11"/>
    <dgm:cxn modelId="{4F8D0FCA-B8B8-41A9-A907-F3A490F00BE1}" type="presOf" srcId="{CCA75FF5-F48E-471A-A8EA-85DFA6911D40}" destId="{4AC8ECE1-69D6-4C6B-BA60-AC49C33AC952}" srcOrd="0" destOrd="0" presId="urn:microsoft.com/office/officeart/2005/8/layout/hProcess11"/>
    <dgm:cxn modelId="{A4625925-3D34-4220-8094-A92AFDDC32F2}" type="presOf" srcId="{18BCAACD-9425-41C5-9734-069B1B4EE4B8}" destId="{97976F01-E3EA-4DE0-B8F3-0B83AE56A50A}" srcOrd="0" destOrd="0" presId="urn:microsoft.com/office/officeart/2005/8/layout/hProcess11"/>
    <dgm:cxn modelId="{52F99E20-06BD-467F-84B9-4A62593928AA}" type="presOf" srcId="{DE34A6E8-93EB-47DD-B2F3-1AA3B44F77F2}" destId="{99720D3D-1623-4B58-9494-71B05D064149}" srcOrd="0" destOrd="0" presId="urn:microsoft.com/office/officeart/2005/8/layout/hProcess11"/>
    <dgm:cxn modelId="{2F3E87CA-C095-42D8-9E57-5554C82900F6}" type="presOf" srcId="{3A06BFDB-D39C-44A8-9E19-58581DA9956B}" destId="{CBD71C9D-C148-4923-9DA7-14C9EF397167}" srcOrd="0" destOrd="0" presId="urn:microsoft.com/office/officeart/2005/8/layout/hProcess11"/>
    <dgm:cxn modelId="{6A807C83-359E-46C8-8167-2BBF86B2802C}" srcId="{4B5D5583-5B49-42FF-AD80-85C1F7DFC57D}" destId="{EA341EFE-7304-49B4-899C-336A1559822A}" srcOrd="4" destOrd="0" parTransId="{DD3294F5-F869-43AB-95E7-7CD436F74825}" sibTransId="{1A61147A-AB0E-4A77-9454-081248B49C53}"/>
    <dgm:cxn modelId="{1A8DE009-4718-47AE-91A1-38C85247DC93}" type="presOf" srcId="{4B5D5583-5B49-42FF-AD80-85C1F7DFC57D}" destId="{24D1769B-6448-4EDD-A8B2-5AEFFEDF6C48}" srcOrd="0" destOrd="0" presId="urn:microsoft.com/office/officeart/2005/8/layout/hProcess11"/>
    <dgm:cxn modelId="{A7AC0DF3-1DA0-49FD-98E4-7D70A5119864}" srcId="{4B5D5583-5B49-42FF-AD80-85C1F7DFC57D}" destId="{CCA75FF5-F48E-471A-A8EA-85DFA6911D40}" srcOrd="3" destOrd="0" parTransId="{3EB99F04-70DC-47EC-B17F-A3BB5ED58F8F}" sibTransId="{CDE0A0EB-A80C-4A35-911E-E38A2FF5601E}"/>
    <dgm:cxn modelId="{A0F556D9-0F80-441A-8B30-A0BD6326B787}" type="presOf" srcId="{C5D499C0-229F-4B22-91D4-42AB6ACFC473}" destId="{1155BDF3-6EE4-46A4-A45F-FCB8CDBAA4E1}" srcOrd="0" destOrd="0" presId="urn:microsoft.com/office/officeart/2005/8/layout/hProcess11"/>
    <dgm:cxn modelId="{D388218B-06EE-4D7D-B3FC-211CBB0D58F6}" type="presOf" srcId="{4F813D05-6D5D-4E06-85D3-2827D6DA4522}" destId="{87F251B4-1817-4D82-9E98-269B587B6C7B}" srcOrd="0" destOrd="0" presId="urn:microsoft.com/office/officeart/2005/8/layout/hProcess11"/>
    <dgm:cxn modelId="{5E4D253E-0C2A-4CF7-8B08-C1BE3938DB31}" type="presOf" srcId="{D2328516-469F-4D46-B102-19BB9DFFD295}" destId="{4C9E931A-2B93-4BB6-83A0-AE19D6433DA2}" srcOrd="0" destOrd="0" presId="urn:microsoft.com/office/officeart/2005/8/layout/hProcess11"/>
    <dgm:cxn modelId="{35858034-B9DE-49AB-AF25-FBA8D39805E2}" srcId="{4B5D5583-5B49-42FF-AD80-85C1F7DFC57D}" destId="{3A06BFDB-D39C-44A8-9E19-58581DA9956B}" srcOrd="1" destOrd="0" parTransId="{202BAB54-D241-4018-8AE1-71A9161663E1}" sibTransId="{D23F954F-8FC4-4672-8AF4-A0D71436DB47}"/>
    <dgm:cxn modelId="{B3DAE2CF-4FE5-49DA-844F-8A4455604EDB}" srcId="{4B5D5583-5B49-42FF-AD80-85C1F7DFC57D}" destId="{C5D499C0-229F-4B22-91D4-42AB6ACFC473}" srcOrd="7" destOrd="0" parTransId="{D520836D-215E-4C2B-AC0E-3F6E0FEFB404}" sibTransId="{EF4D8CC6-A5CB-42BF-A0AA-AB2EB0650629}"/>
    <dgm:cxn modelId="{864DDFA2-72AE-4FAA-8B5E-8154D84D199C}" type="presOf" srcId="{EA341EFE-7304-49B4-899C-336A1559822A}" destId="{7E86A447-A9AB-4F3C-A1BD-88E17FEBFDB1}" srcOrd="0" destOrd="0" presId="urn:microsoft.com/office/officeart/2005/8/layout/hProcess11"/>
    <dgm:cxn modelId="{5DEFB870-B3E2-4F05-B8DB-7B5B1CA6FFA5}" type="presParOf" srcId="{24D1769B-6448-4EDD-A8B2-5AEFFEDF6C48}" destId="{8380CA24-D8FB-4A67-BB93-57A12DBF76EA}" srcOrd="0" destOrd="0" presId="urn:microsoft.com/office/officeart/2005/8/layout/hProcess11"/>
    <dgm:cxn modelId="{A9F4FDB0-CF02-44E3-A71E-A73A0C21A809}" type="presParOf" srcId="{24D1769B-6448-4EDD-A8B2-5AEFFEDF6C48}" destId="{5D8D2B71-85AF-44C9-92ED-6363789BF8A4}" srcOrd="1" destOrd="0" presId="urn:microsoft.com/office/officeart/2005/8/layout/hProcess11"/>
    <dgm:cxn modelId="{67088E51-AED7-49F0-953E-663175508CC0}" type="presParOf" srcId="{5D8D2B71-85AF-44C9-92ED-6363789BF8A4}" destId="{21BBFD83-927E-4C9F-A907-3AC5B662B8C1}" srcOrd="0" destOrd="0" presId="urn:microsoft.com/office/officeart/2005/8/layout/hProcess11"/>
    <dgm:cxn modelId="{C77BC3C9-6BC5-4ABA-B9FA-50DC8B2F4FA3}" type="presParOf" srcId="{21BBFD83-927E-4C9F-A907-3AC5B662B8C1}" destId="{6405F161-F6E4-4A49-97FA-902CD16B91D6}" srcOrd="0" destOrd="0" presId="urn:microsoft.com/office/officeart/2005/8/layout/hProcess11"/>
    <dgm:cxn modelId="{31FCBD21-D13B-429A-8D13-69DA9C2F18F6}" type="presParOf" srcId="{21BBFD83-927E-4C9F-A907-3AC5B662B8C1}" destId="{555D1AEF-702E-4EC4-BD0E-8F758B73CF88}" srcOrd="1" destOrd="0" presId="urn:microsoft.com/office/officeart/2005/8/layout/hProcess11"/>
    <dgm:cxn modelId="{47443583-BD12-46EA-909A-C2ADA67A9FE7}" type="presParOf" srcId="{21BBFD83-927E-4C9F-A907-3AC5B662B8C1}" destId="{2CBED61D-255C-4A3E-9A5A-9A5F08D5FC08}" srcOrd="2" destOrd="0" presId="urn:microsoft.com/office/officeart/2005/8/layout/hProcess11"/>
    <dgm:cxn modelId="{52EA0392-CE2C-4D2F-98E4-9A5A1E4376AB}" type="presParOf" srcId="{5D8D2B71-85AF-44C9-92ED-6363789BF8A4}" destId="{AD4644EC-AD68-404F-AF1C-B8662D716D10}" srcOrd="1" destOrd="0" presId="urn:microsoft.com/office/officeart/2005/8/layout/hProcess11"/>
    <dgm:cxn modelId="{0B575380-7D19-40A7-A1FC-6B7B33ECABEA}" type="presParOf" srcId="{5D8D2B71-85AF-44C9-92ED-6363789BF8A4}" destId="{9CDA065C-8F40-4484-AA55-8B45994D93EC}" srcOrd="2" destOrd="0" presId="urn:microsoft.com/office/officeart/2005/8/layout/hProcess11"/>
    <dgm:cxn modelId="{3280C29B-C05A-40D1-8EAE-1857C3CBB7D5}" type="presParOf" srcId="{9CDA065C-8F40-4484-AA55-8B45994D93EC}" destId="{CBD71C9D-C148-4923-9DA7-14C9EF397167}" srcOrd="0" destOrd="0" presId="urn:microsoft.com/office/officeart/2005/8/layout/hProcess11"/>
    <dgm:cxn modelId="{0F9BAD33-CA51-46C7-8FAF-A80D69CBAA96}" type="presParOf" srcId="{9CDA065C-8F40-4484-AA55-8B45994D93EC}" destId="{1C280102-3908-46CE-922A-0C4E700DF431}" srcOrd="1" destOrd="0" presId="urn:microsoft.com/office/officeart/2005/8/layout/hProcess11"/>
    <dgm:cxn modelId="{8E827A6D-9909-457A-85DC-58D375505317}" type="presParOf" srcId="{9CDA065C-8F40-4484-AA55-8B45994D93EC}" destId="{2A2DECF4-F008-45D3-A632-1F2963357806}" srcOrd="2" destOrd="0" presId="urn:microsoft.com/office/officeart/2005/8/layout/hProcess11"/>
    <dgm:cxn modelId="{EBDE3F3D-E0DD-4F07-A137-1FDC5DE2311D}" type="presParOf" srcId="{5D8D2B71-85AF-44C9-92ED-6363789BF8A4}" destId="{9E15C8D5-8EF7-413C-BF25-0532CF30FFC4}" srcOrd="3" destOrd="0" presId="urn:microsoft.com/office/officeart/2005/8/layout/hProcess11"/>
    <dgm:cxn modelId="{9FCEC3E2-A3B9-4176-9D7F-E9D41C01963B}" type="presParOf" srcId="{5D8D2B71-85AF-44C9-92ED-6363789BF8A4}" destId="{AD73C3E5-74DC-4CD7-8DA6-DBBE0F1A9FE6}" srcOrd="4" destOrd="0" presId="urn:microsoft.com/office/officeart/2005/8/layout/hProcess11"/>
    <dgm:cxn modelId="{049DCC85-5A2E-4A0A-9566-F5FA26F64E9A}" type="presParOf" srcId="{AD73C3E5-74DC-4CD7-8DA6-DBBE0F1A9FE6}" destId="{F6D2CA68-03E3-4860-81AB-0DE9D6A81AB2}" srcOrd="0" destOrd="0" presId="urn:microsoft.com/office/officeart/2005/8/layout/hProcess11"/>
    <dgm:cxn modelId="{1A891FB0-5436-42E9-A322-98C5A7A91794}" type="presParOf" srcId="{AD73C3E5-74DC-4CD7-8DA6-DBBE0F1A9FE6}" destId="{3EAC0202-1123-4D71-AD2D-5F31146718A7}" srcOrd="1" destOrd="0" presId="urn:microsoft.com/office/officeart/2005/8/layout/hProcess11"/>
    <dgm:cxn modelId="{8B5A3AF8-66CA-4F95-80D2-EE82B21A3C70}" type="presParOf" srcId="{AD73C3E5-74DC-4CD7-8DA6-DBBE0F1A9FE6}" destId="{F0495908-8DE5-4708-84BD-AF2558C4D4C4}" srcOrd="2" destOrd="0" presId="urn:microsoft.com/office/officeart/2005/8/layout/hProcess11"/>
    <dgm:cxn modelId="{044F4150-5096-48DB-A7AA-2DC8A74714AD}" type="presParOf" srcId="{5D8D2B71-85AF-44C9-92ED-6363789BF8A4}" destId="{238BA59A-5623-470C-9ECF-009134FDFE0D}" srcOrd="5" destOrd="0" presId="urn:microsoft.com/office/officeart/2005/8/layout/hProcess11"/>
    <dgm:cxn modelId="{9735D52E-1DF9-4373-BAA8-1F892CC84007}" type="presParOf" srcId="{5D8D2B71-85AF-44C9-92ED-6363789BF8A4}" destId="{F432B5D3-4CFD-40A2-9053-D2ED490FC3CC}" srcOrd="6" destOrd="0" presId="urn:microsoft.com/office/officeart/2005/8/layout/hProcess11"/>
    <dgm:cxn modelId="{9F206F87-1EED-4A8A-833A-C7D4B7DEDD63}" type="presParOf" srcId="{F432B5D3-4CFD-40A2-9053-D2ED490FC3CC}" destId="{4AC8ECE1-69D6-4C6B-BA60-AC49C33AC952}" srcOrd="0" destOrd="0" presId="urn:microsoft.com/office/officeart/2005/8/layout/hProcess11"/>
    <dgm:cxn modelId="{83683C0C-C590-43BD-8AE8-BA6A57045F6D}" type="presParOf" srcId="{F432B5D3-4CFD-40A2-9053-D2ED490FC3CC}" destId="{8087A8C9-C33C-456E-BC9D-4D0EBF45426F}" srcOrd="1" destOrd="0" presId="urn:microsoft.com/office/officeart/2005/8/layout/hProcess11"/>
    <dgm:cxn modelId="{9D076921-F701-4723-88CD-C1C884677639}" type="presParOf" srcId="{F432B5D3-4CFD-40A2-9053-D2ED490FC3CC}" destId="{2A159F12-E6C5-48AD-89A2-5B1E2CD96BEB}" srcOrd="2" destOrd="0" presId="urn:microsoft.com/office/officeart/2005/8/layout/hProcess11"/>
    <dgm:cxn modelId="{ED91240F-59E9-44E1-9543-8EF1DA76EB0C}" type="presParOf" srcId="{5D8D2B71-85AF-44C9-92ED-6363789BF8A4}" destId="{D923552A-28FA-4C5F-9937-6BD86D5D6F92}" srcOrd="7" destOrd="0" presId="urn:microsoft.com/office/officeart/2005/8/layout/hProcess11"/>
    <dgm:cxn modelId="{DE1E9F3D-415A-4365-964E-A55921DD790B}" type="presParOf" srcId="{5D8D2B71-85AF-44C9-92ED-6363789BF8A4}" destId="{4A0B96EA-77CD-4BDE-A82D-E9F0056F045B}" srcOrd="8" destOrd="0" presId="urn:microsoft.com/office/officeart/2005/8/layout/hProcess11"/>
    <dgm:cxn modelId="{7400C6A5-B3D2-4110-8E2A-DBC9E868342B}" type="presParOf" srcId="{4A0B96EA-77CD-4BDE-A82D-E9F0056F045B}" destId="{7E86A447-A9AB-4F3C-A1BD-88E17FEBFDB1}" srcOrd="0" destOrd="0" presId="urn:microsoft.com/office/officeart/2005/8/layout/hProcess11"/>
    <dgm:cxn modelId="{7618F6EB-3DB5-43DB-8F64-CDDA3C2B51B3}" type="presParOf" srcId="{4A0B96EA-77CD-4BDE-A82D-E9F0056F045B}" destId="{4D5DF15A-D55D-4A47-95B9-8C55BBE8F03F}" srcOrd="1" destOrd="0" presId="urn:microsoft.com/office/officeart/2005/8/layout/hProcess11"/>
    <dgm:cxn modelId="{71CCB9F2-9F38-4474-8BE7-A57067A64446}" type="presParOf" srcId="{4A0B96EA-77CD-4BDE-A82D-E9F0056F045B}" destId="{A14093F5-F11C-4AD9-A46D-40B347FC62BF}" srcOrd="2" destOrd="0" presId="urn:microsoft.com/office/officeart/2005/8/layout/hProcess11"/>
    <dgm:cxn modelId="{049685B2-82E9-4D59-8A1C-498CEA616440}" type="presParOf" srcId="{5D8D2B71-85AF-44C9-92ED-6363789BF8A4}" destId="{73A1CE50-3BD5-4D54-A0E3-53C4361F7CAD}" srcOrd="9" destOrd="0" presId="urn:microsoft.com/office/officeart/2005/8/layout/hProcess11"/>
    <dgm:cxn modelId="{D2053627-F7C4-4712-B9CB-C69AE6BE3689}" type="presParOf" srcId="{5D8D2B71-85AF-44C9-92ED-6363789BF8A4}" destId="{03CE569F-785A-4ECB-A080-A4B6617871A6}" srcOrd="10" destOrd="0" presId="urn:microsoft.com/office/officeart/2005/8/layout/hProcess11"/>
    <dgm:cxn modelId="{AFB988E2-067F-45F4-81BB-AAF445249D4A}" type="presParOf" srcId="{03CE569F-785A-4ECB-A080-A4B6617871A6}" destId="{97976F01-E3EA-4DE0-B8F3-0B83AE56A50A}" srcOrd="0" destOrd="0" presId="urn:microsoft.com/office/officeart/2005/8/layout/hProcess11"/>
    <dgm:cxn modelId="{5160176B-CBD1-4503-B8A1-9E8900B1C84E}" type="presParOf" srcId="{03CE569F-785A-4ECB-A080-A4B6617871A6}" destId="{7DBC49B1-AEE2-451B-80DE-8ED66A297E36}" srcOrd="1" destOrd="0" presId="urn:microsoft.com/office/officeart/2005/8/layout/hProcess11"/>
    <dgm:cxn modelId="{C8923588-E833-4492-AECD-D212168F3EC8}" type="presParOf" srcId="{03CE569F-785A-4ECB-A080-A4B6617871A6}" destId="{B7981035-BDA2-40E6-B506-37DFFC7032D5}" srcOrd="2" destOrd="0" presId="urn:microsoft.com/office/officeart/2005/8/layout/hProcess11"/>
    <dgm:cxn modelId="{EDB8B887-A9B1-432E-949F-60A9112B9091}" type="presParOf" srcId="{5D8D2B71-85AF-44C9-92ED-6363789BF8A4}" destId="{6E6DD096-C249-44C9-8E17-F1A1A6DB01E7}" srcOrd="11" destOrd="0" presId="urn:microsoft.com/office/officeart/2005/8/layout/hProcess11"/>
    <dgm:cxn modelId="{D189A295-5972-49FD-A6A3-C4B5396D886D}" type="presParOf" srcId="{5D8D2B71-85AF-44C9-92ED-6363789BF8A4}" destId="{68504ABD-25F6-45EB-9CCC-3179218D0CE0}" srcOrd="12" destOrd="0" presId="urn:microsoft.com/office/officeart/2005/8/layout/hProcess11"/>
    <dgm:cxn modelId="{83443262-4B37-4CBE-B339-3277A3D1E57E}" type="presParOf" srcId="{68504ABD-25F6-45EB-9CCC-3179218D0CE0}" destId="{4C9E931A-2B93-4BB6-83A0-AE19D6433DA2}" srcOrd="0" destOrd="0" presId="urn:microsoft.com/office/officeart/2005/8/layout/hProcess11"/>
    <dgm:cxn modelId="{DA1597F7-63B0-47C2-AACA-843DB856A05E}" type="presParOf" srcId="{68504ABD-25F6-45EB-9CCC-3179218D0CE0}" destId="{37198B99-58D2-456D-BBC6-46089DE61B62}" srcOrd="1" destOrd="0" presId="urn:microsoft.com/office/officeart/2005/8/layout/hProcess11"/>
    <dgm:cxn modelId="{0801E3C3-C3E7-4E99-8671-0DD930E48446}" type="presParOf" srcId="{68504ABD-25F6-45EB-9CCC-3179218D0CE0}" destId="{2E26648E-6A58-42A6-939F-561147238F69}" srcOrd="2" destOrd="0" presId="urn:microsoft.com/office/officeart/2005/8/layout/hProcess11"/>
    <dgm:cxn modelId="{588A327B-B320-42C2-8212-10453906E4EE}" type="presParOf" srcId="{5D8D2B71-85AF-44C9-92ED-6363789BF8A4}" destId="{E1F333B1-A0AE-4E8E-86B7-656B37D8F115}" srcOrd="13" destOrd="0" presId="urn:microsoft.com/office/officeart/2005/8/layout/hProcess11"/>
    <dgm:cxn modelId="{C0C6A72E-E4AA-45AD-ACF7-87A227E76B98}" type="presParOf" srcId="{5D8D2B71-85AF-44C9-92ED-6363789BF8A4}" destId="{093592F3-517A-4132-8954-BCE6B1D28A96}" srcOrd="14" destOrd="0" presId="urn:microsoft.com/office/officeart/2005/8/layout/hProcess11"/>
    <dgm:cxn modelId="{731D9EB8-A722-41BD-8FB1-AD95F65E6F58}" type="presParOf" srcId="{093592F3-517A-4132-8954-BCE6B1D28A96}" destId="{1155BDF3-6EE4-46A4-A45F-FCB8CDBAA4E1}" srcOrd="0" destOrd="0" presId="urn:microsoft.com/office/officeart/2005/8/layout/hProcess11"/>
    <dgm:cxn modelId="{90F802BA-8095-4591-AD42-65003F102008}" type="presParOf" srcId="{093592F3-517A-4132-8954-BCE6B1D28A96}" destId="{FDC6E3BB-BF42-4CE6-BB24-E6E15979B2A9}" srcOrd="1" destOrd="0" presId="urn:microsoft.com/office/officeart/2005/8/layout/hProcess11"/>
    <dgm:cxn modelId="{72DAEA26-A326-4D2E-B6FA-8C874CA97004}" type="presParOf" srcId="{093592F3-517A-4132-8954-BCE6B1D28A96}" destId="{38C91645-F1F0-4F5C-B54D-AE5562C59A00}" srcOrd="2" destOrd="0" presId="urn:microsoft.com/office/officeart/2005/8/layout/hProcess11"/>
    <dgm:cxn modelId="{7A93BAFF-6C18-447C-8B05-0CB6A88572DC}" type="presParOf" srcId="{5D8D2B71-85AF-44C9-92ED-6363789BF8A4}" destId="{C8305C79-5CC0-4113-83DD-A5052AC9E9E1}" srcOrd="15" destOrd="0" presId="urn:microsoft.com/office/officeart/2005/8/layout/hProcess11"/>
    <dgm:cxn modelId="{7D5ECB65-0705-4DE5-BBED-41A643E36799}" type="presParOf" srcId="{5D8D2B71-85AF-44C9-92ED-6363789BF8A4}" destId="{EE96C498-1F21-4FF5-AC1A-D49760E9E7D4}" srcOrd="16" destOrd="0" presId="urn:microsoft.com/office/officeart/2005/8/layout/hProcess11"/>
    <dgm:cxn modelId="{E907D3CF-EF4A-469A-BB52-52A6B4777F98}" type="presParOf" srcId="{EE96C498-1F21-4FF5-AC1A-D49760E9E7D4}" destId="{87F251B4-1817-4D82-9E98-269B587B6C7B}" srcOrd="0" destOrd="0" presId="urn:microsoft.com/office/officeart/2005/8/layout/hProcess11"/>
    <dgm:cxn modelId="{A0A8DA47-7DED-40D1-B37A-EF9A80CAF227}" type="presParOf" srcId="{EE96C498-1F21-4FF5-AC1A-D49760E9E7D4}" destId="{8D3E8231-8FFF-4640-915C-E2BEA1119EBB}" srcOrd="1" destOrd="0" presId="urn:microsoft.com/office/officeart/2005/8/layout/hProcess11"/>
    <dgm:cxn modelId="{A27EC55E-AE00-4250-8830-CBD4FA066A2F}" type="presParOf" srcId="{EE96C498-1F21-4FF5-AC1A-D49760E9E7D4}" destId="{5FF86757-3CF7-4C50-A8A4-1C2BF137D130}" srcOrd="2" destOrd="0" presId="urn:microsoft.com/office/officeart/2005/8/layout/hProcess11"/>
    <dgm:cxn modelId="{3B55EFEF-6161-4853-94A7-B9C4527FCC1D}" type="presParOf" srcId="{5D8D2B71-85AF-44C9-92ED-6363789BF8A4}" destId="{70410BC8-C3FD-48FC-A452-BCAC9DAF0B32}" srcOrd="17" destOrd="0" presId="urn:microsoft.com/office/officeart/2005/8/layout/hProcess11"/>
    <dgm:cxn modelId="{BEEBD108-3D6F-408B-8A04-D6C6BD6C982D}" type="presParOf" srcId="{5D8D2B71-85AF-44C9-92ED-6363789BF8A4}" destId="{35782270-1118-4E1F-A6ED-EC38D9B9EB58}" srcOrd="18" destOrd="0" presId="urn:microsoft.com/office/officeart/2005/8/layout/hProcess11"/>
    <dgm:cxn modelId="{99F97DDD-9CD0-4FE1-94D9-518960DCD36F}" type="presParOf" srcId="{35782270-1118-4E1F-A6ED-EC38D9B9EB58}" destId="{99720D3D-1623-4B58-9494-71B05D064149}" srcOrd="0" destOrd="0" presId="urn:microsoft.com/office/officeart/2005/8/layout/hProcess11"/>
    <dgm:cxn modelId="{16F88256-2CAF-49A0-9FFA-893355FC82CF}" type="presParOf" srcId="{35782270-1118-4E1F-A6ED-EC38D9B9EB58}" destId="{5F67A8C2-3F27-4252-B767-26C99FC50EDE}" srcOrd="1" destOrd="0" presId="urn:microsoft.com/office/officeart/2005/8/layout/hProcess11"/>
    <dgm:cxn modelId="{650B2311-22D1-4079-9875-4E3D42A91DC2}" type="presParOf" srcId="{35782270-1118-4E1F-A6ED-EC38D9B9EB58}" destId="{18F00D76-9FB0-44E9-B480-DE349474D9E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380CA24-D8FB-4A67-BB93-57A12DBF76EA}">
      <dsp:nvSpPr>
        <dsp:cNvPr id="0" name=""/>
        <dsp:cNvSpPr/>
      </dsp:nvSpPr>
      <dsp:spPr>
        <a:xfrm>
          <a:off x="0" y="1303020"/>
          <a:ext cx="8229599" cy="173736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5F161-F6E4-4A49-97FA-902CD16B91D6}">
      <dsp:nvSpPr>
        <dsp:cNvPr id="0" name=""/>
        <dsp:cNvSpPr/>
      </dsp:nvSpPr>
      <dsp:spPr>
        <a:xfrm>
          <a:off x="4362" y="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2006</a:t>
          </a:r>
          <a:r>
            <a:rPr lang="en-US" sz="1000" kern="1200" dirty="0" smtClean="0"/>
            <a:t> </a:t>
          </a:r>
          <a:r>
            <a:rPr lang="en-US" sz="900" kern="1200" dirty="0" err="1" smtClean="0"/>
            <a:t>ProDisc</a:t>
          </a:r>
          <a:r>
            <a:rPr lang="en-US" sz="900" kern="1200" dirty="0" smtClean="0"/>
            <a:t>-L is FDA Approved</a:t>
          </a:r>
          <a:endParaRPr lang="en-US" sz="900" kern="1200" dirty="0"/>
        </a:p>
      </dsp:txBody>
      <dsp:txXfrm>
        <a:off x="4362" y="0"/>
        <a:ext cx="707934" cy="1737360"/>
      </dsp:txXfrm>
    </dsp:sp>
    <dsp:sp modelId="{555D1AEF-702E-4EC4-BD0E-8F758B73CF88}">
      <dsp:nvSpPr>
        <dsp:cNvPr id="0" name=""/>
        <dsp:cNvSpPr/>
      </dsp:nvSpPr>
      <dsp:spPr>
        <a:xfrm>
          <a:off x="141159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D71C9D-C148-4923-9DA7-14C9EF397167}">
      <dsp:nvSpPr>
        <dsp:cNvPr id="0" name=""/>
        <dsp:cNvSpPr/>
      </dsp:nvSpPr>
      <dsp:spPr>
        <a:xfrm>
          <a:off x="747693" y="260604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t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 dirty="0"/>
        </a:p>
      </dsp:txBody>
      <dsp:txXfrm>
        <a:off x="747693" y="2606040"/>
        <a:ext cx="707934" cy="1737360"/>
      </dsp:txXfrm>
    </dsp:sp>
    <dsp:sp modelId="{1C280102-3908-46CE-922A-0C4E700DF431}">
      <dsp:nvSpPr>
        <dsp:cNvPr id="0" name=""/>
        <dsp:cNvSpPr/>
      </dsp:nvSpPr>
      <dsp:spPr>
        <a:xfrm>
          <a:off x="884490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2CA68-03E3-4860-81AB-0DE9D6A81AB2}">
      <dsp:nvSpPr>
        <dsp:cNvPr id="0" name=""/>
        <dsp:cNvSpPr/>
      </dsp:nvSpPr>
      <dsp:spPr>
        <a:xfrm>
          <a:off x="1524000" y="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b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 dirty="0"/>
        </a:p>
      </dsp:txBody>
      <dsp:txXfrm>
        <a:off x="1524000" y="0"/>
        <a:ext cx="707934" cy="1737360"/>
      </dsp:txXfrm>
    </dsp:sp>
    <dsp:sp modelId="{3EAC0202-1123-4D71-AD2D-5F31146718A7}">
      <dsp:nvSpPr>
        <dsp:cNvPr id="0" name=""/>
        <dsp:cNvSpPr/>
      </dsp:nvSpPr>
      <dsp:spPr>
        <a:xfrm>
          <a:off x="1627822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8ECE1-69D6-4C6B-BA60-AC49C33AC952}">
      <dsp:nvSpPr>
        <dsp:cNvPr id="0" name=""/>
        <dsp:cNvSpPr/>
      </dsp:nvSpPr>
      <dsp:spPr>
        <a:xfrm>
          <a:off x="2234355" y="260604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t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 dirty="0"/>
        </a:p>
      </dsp:txBody>
      <dsp:txXfrm>
        <a:off x="2234355" y="2606040"/>
        <a:ext cx="707934" cy="1737360"/>
      </dsp:txXfrm>
    </dsp:sp>
    <dsp:sp modelId="{8087A8C9-C33C-456E-BC9D-4D0EBF45426F}">
      <dsp:nvSpPr>
        <dsp:cNvPr id="0" name=""/>
        <dsp:cNvSpPr/>
      </dsp:nvSpPr>
      <dsp:spPr>
        <a:xfrm>
          <a:off x="2371153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6A447-A9AB-4F3C-A1BD-88E17FEBFDB1}">
      <dsp:nvSpPr>
        <dsp:cNvPr id="0" name=""/>
        <dsp:cNvSpPr/>
      </dsp:nvSpPr>
      <dsp:spPr>
        <a:xfrm>
          <a:off x="2977687" y="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b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 dirty="0"/>
        </a:p>
      </dsp:txBody>
      <dsp:txXfrm>
        <a:off x="2977687" y="0"/>
        <a:ext cx="707934" cy="1737360"/>
      </dsp:txXfrm>
    </dsp:sp>
    <dsp:sp modelId="{4D5DF15A-D55D-4A47-95B9-8C55BBE8F03F}">
      <dsp:nvSpPr>
        <dsp:cNvPr id="0" name=""/>
        <dsp:cNvSpPr/>
      </dsp:nvSpPr>
      <dsp:spPr>
        <a:xfrm>
          <a:off x="3114484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76F01-E3EA-4DE0-B8F3-0B83AE56A50A}">
      <dsp:nvSpPr>
        <dsp:cNvPr id="0" name=""/>
        <dsp:cNvSpPr/>
      </dsp:nvSpPr>
      <dsp:spPr>
        <a:xfrm>
          <a:off x="3721018" y="260604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t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 dirty="0"/>
        </a:p>
      </dsp:txBody>
      <dsp:txXfrm>
        <a:off x="3721018" y="2606040"/>
        <a:ext cx="707934" cy="1737360"/>
      </dsp:txXfrm>
    </dsp:sp>
    <dsp:sp modelId="{7DBC49B1-AEE2-451B-80DE-8ED66A297E36}">
      <dsp:nvSpPr>
        <dsp:cNvPr id="0" name=""/>
        <dsp:cNvSpPr/>
      </dsp:nvSpPr>
      <dsp:spPr>
        <a:xfrm>
          <a:off x="3857815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E931A-2B93-4BB6-83A0-AE19D6433DA2}">
      <dsp:nvSpPr>
        <dsp:cNvPr id="0" name=""/>
        <dsp:cNvSpPr/>
      </dsp:nvSpPr>
      <dsp:spPr>
        <a:xfrm>
          <a:off x="4464349" y="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b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 dirty="0"/>
        </a:p>
      </dsp:txBody>
      <dsp:txXfrm>
        <a:off x="4464349" y="0"/>
        <a:ext cx="707934" cy="1737360"/>
      </dsp:txXfrm>
    </dsp:sp>
    <dsp:sp modelId="{37198B99-58D2-456D-BBC6-46089DE61B62}">
      <dsp:nvSpPr>
        <dsp:cNvPr id="0" name=""/>
        <dsp:cNvSpPr/>
      </dsp:nvSpPr>
      <dsp:spPr>
        <a:xfrm>
          <a:off x="4601146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5BDF3-6EE4-46A4-A45F-FCB8CDBAA4E1}">
      <dsp:nvSpPr>
        <dsp:cNvPr id="0" name=""/>
        <dsp:cNvSpPr/>
      </dsp:nvSpPr>
      <dsp:spPr>
        <a:xfrm>
          <a:off x="5207680" y="260604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t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 dirty="0"/>
        </a:p>
      </dsp:txBody>
      <dsp:txXfrm>
        <a:off x="5207680" y="2606040"/>
        <a:ext cx="707934" cy="1737360"/>
      </dsp:txXfrm>
    </dsp:sp>
    <dsp:sp modelId="{FDC6E3BB-BF42-4CE6-BB24-E6E15979B2A9}">
      <dsp:nvSpPr>
        <dsp:cNvPr id="0" name=""/>
        <dsp:cNvSpPr/>
      </dsp:nvSpPr>
      <dsp:spPr>
        <a:xfrm>
          <a:off x="5344477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251B4-1817-4D82-9E98-269B587B6C7B}">
      <dsp:nvSpPr>
        <dsp:cNvPr id="0" name=""/>
        <dsp:cNvSpPr/>
      </dsp:nvSpPr>
      <dsp:spPr>
        <a:xfrm>
          <a:off x="5951011" y="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b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300" kern="1200" dirty="0"/>
        </a:p>
      </dsp:txBody>
      <dsp:txXfrm>
        <a:off x="5951011" y="0"/>
        <a:ext cx="707934" cy="1737360"/>
      </dsp:txXfrm>
    </dsp:sp>
    <dsp:sp modelId="{8D3E8231-8FFF-4640-915C-E2BEA1119EBB}">
      <dsp:nvSpPr>
        <dsp:cNvPr id="0" name=""/>
        <dsp:cNvSpPr/>
      </dsp:nvSpPr>
      <dsp:spPr>
        <a:xfrm>
          <a:off x="6087809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20D3D-1623-4B58-9494-71B05D064149}">
      <dsp:nvSpPr>
        <dsp:cNvPr id="0" name=""/>
        <dsp:cNvSpPr/>
      </dsp:nvSpPr>
      <dsp:spPr>
        <a:xfrm>
          <a:off x="6694343" y="2606040"/>
          <a:ext cx="707934" cy="173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2015 </a:t>
          </a:r>
          <a:r>
            <a:rPr lang="en-US" sz="900" kern="1200" dirty="0" err="1" smtClean="0"/>
            <a:t>activL</a:t>
          </a:r>
          <a:r>
            <a:rPr lang="en-US" sz="900" kern="1200" dirty="0" smtClean="0"/>
            <a:t>® Artificial Disc is FDA Approved</a:t>
          </a:r>
        </a:p>
      </dsp:txBody>
      <dsp:txXfrm>
        <a:off x="6694343" y="2606040"/>
        <a:ext cx="707934" cy="1737360"/>
      </dsp:txXfrm>
    </dsp:sp>
    <dsp:sp modelId="{5F67A8C2-3F27-4252-B767-26C99FC50EDE}">
      <dsp:nvSpPr>
        <dsp:cNvPr id="0" name=""/>
        <dsp:cNvSpPr/>
      </dsp:nvSpPr>
      <dsp:spPr>
        <a:xfrm>
          <a:off x="6831140" y="1954530"/>
          <a:ext cx="434340" cy="434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E8B4CD-09D6-42E4-8874-36EB23C9A5EA}" type="datetimeFigureOut">
              <a:rPr lang="en-US"/>
              <a:pPr/>
              <a:t>2/10/2016</a:t>
            </a:fld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8D2C88E-6453-4763-9B4C-36F9A912E48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41F2830-E711-4042-AC21-02767F05901F}" type="datetimeFigureOut">
              <a:rPr lang="en-US"/>
              <a:pPr/>
              <a:t>2/10/2016</a:t>
            </a:fld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2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F363AC2-1D39-4BCE-9E34-599708FCFB8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2786F55A-E06C-46B7-8553-B44F01D78FC8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114691" name="Text Box 1"/>
          <p:cNvSpPr txBox="1">
            <a:spLocks noChangeArrowheads="1"/>
          </p:cNvSpPr>
          <p:nvPr/>
        </p:nvSpPr>
        <p:spPr bwMode="auto">
          <a:xfrm>
            <a:off x="3963297" y="8840709"/>
            <a:ext cx="3048690" cy="4572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9" tIns="45005" rIns="90009" bIns="45005"/>
          <a:lstStyle/>
          <a:p>
            <a:pPr>
              <a:tabLst>
                <a:tab pos="0" algn="l"/>
                <a:tab pos="457246" algn="l"/>
                <a:tab pos="914491" algn="l"/>
                <a:tab pos="1371737" algn="l"/>
                <a:tab pos="1828983" algn="l"/>
                <a:tab pos="2286229" algn="l"/>
                <a:tab pos="2743474" algn="l"/>
                <a:tab pos="3200720" algn="l"/>
                <a:tab pos="3657966" algn="l"/>
                <a:tab pos="4115211" algn="l"/>
                <a:tab pos="4572457" algn="l"/>
                <a:tab pos="5029703" algn="l"/>
                <a:tab pos="5486949" algn="l"/>
                <a:tab pos="5944194" algn="l"/>
                <a:tab pos="6401440" algn="l"/>
                <a:tab pos="6858686" algn="l"/>
                <a:tab pos="7315932" algn="l"/>
                <a:tab pos="7773177" algn="l"/>
                <a:tab pos="8230423" algn="l"/>
                <a:tab pos="8687669" algn="l"/>
                <a:tab pos="9144914" algn="l"/>
              </a:tabLst>
            </a:pPr>
            <a:fld id="{3DDABA7F-3613-4BDA-8F44-C873337D77CE}" type="slidenum">
              <a:rPr lang="en-US" sz="1400">
                <a:solidFill>
                  <a:srgbClr val="000000"/>
                </a:solidFill>
              </a:rPr>
              <a:pPr>
                <a:tabLst>
                  <a:tab pos="0" algn="l"/>
                  <a:tab pos="457246" algn="l"/>
                  <a:tab pos="914491" algn="l"/>
                  <a:tab pos="1371737" algn="l"/>
                  <a:tab pos="1828983" algn="l"/>
                  <a:tab pos="2286229" algn="l"/>
                  <a:tab pos="2743474" algn="l"/>
                  <a:tab pos="3200720" algn="l"/>
                  <a:tab pos="3657966" algn="l"/>
                  <a:tab pos="4115211" algn="l"/>
                  <a:tab pos="4572457" algn="l"/>
                  <a:tab pos="5029703" algn="l"/>
                  <a:tab pos="5486949" algn="l"/>
                  <a:tab pos="5944194" algn="l"/>
                  <a:tab pos="6401440" algn="l"/>
                  <a:tab pos="6858686" algn="l"/>
                  <a:tab pos="7315932" algn="l"/>
                  <a:tab pos="7773177" algn="l"/>
                  <a:tab pos="8230423" algn="l"/>
                  <a:tab pos="8687669" algn="l"/>
                  <a:tab pos="9144914" algn="l"/>
                </a:tabLst>
              </a:pPr>
              <a:t>10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665" y="685917"/>
            <a:ext cx="4674658" cy="350579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07" y="4420354"/>
            <a:ext cx="5182773" cy="419171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798D99EA-5D50-4380-BE60-47927739A1B6}" type="slidenum">
              <a:rPr lang="de-DE" smtClean="0"/>
              <a:pPr/>
              <a:t>39</a:t>
            </a:fld>
            <a:endParaRPr lang="de-DE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B8D9BC01-E25E-4F46-99E2-0EDF28F03DBE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62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910" y="763718"/>
            <a:ext cx="5030339" cy="3772544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2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8051" y="4777603"/>
            <a:ext cx="6219646" cy="452673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9250C005-37EA-4605-B698-0DC77B012A0E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699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910" y="763718"/>
            <a:ext cx="5030339" cy="3772544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99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8051" y="4777603"/>
            <a:ext cx="6219646" cy="452673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2A02FFC-F734-45F6-B0E3-A0F902014558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720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368" y="706559"/>
            <a:ext cx="4647665" cy="348674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20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834" y="4415592"/>
            <a:ext cx="5608320" cy="418377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B7A37C72-9736-439F-82F0-516D3EBC7C5B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730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368" y="706559"/>
            <a:ext cx="4647665" cy="348674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3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834" y="4415592"/>
            <a:ext cx="5608320" cy="418377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95841266-8C5F-41FF-B314-1976F4ED41B0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174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368" y="706559"/>
            <a:ext cx="4647665" cy="348674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40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834" y="4415592"/>
            <a:ext cx="5608320" cy="418377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5FDE3620-6087-4CF4-B1FD-676FC738D5A8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175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368" y="706559"/>
            <a:ext cx="4647665" cy="348674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51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834" y="4415592"/>
            <a:ext cx="5608320" cy="418377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BBF8CB63-4581-4ECD-BD4F-36654E5448FF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17613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368" y="706559"/>
            <a:ext cx="4647665" cy="348674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7613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834" y="4415592"/>
            <a:ext cx="5608320" cy="418377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7FDAEA9E-2839-424C-B4C5-AB13C9A89702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1802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910" y="763718"/>
            <a:ext cx="5030339" cy="3772544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802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8051" y="4777603"/>
            <a:ext cx="6219646" cy="452673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AFA5DEAD-41C0-409F-99AC-FA6ECD48E56D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1822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368" y="706559"/>
            <a:ext cx="4647665" cy="348674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822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834" y="4415592"/>
            <a:ext cx="5608320" cy="418377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FD4DA436-C4EC-4B3F-8EEE-4AE8836A78BA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115715" name="Text Box 1"/>
          <p:cNvSpPr txBox="1">
            <a:spLocks noChangeArrowheads="1"/>
          </p:cNvSpPr>
          <p:nvPr/>
        </p:nvSpPr>
        <p:spPr bwMode="auto">
          <a:xfrm>
            <a:off x="3963297" y="8840709"/>
            <a:ext cx="3048690" cy="4572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9" tIns="45005" rIns="90009" bIns="45005"/>
          <a:lstStyle/>
          <a:p>
            <a:pPr>
              <a:tabLst>
                <a:tab pos="0" algn="l"/>
                <a:tab pos="457246" algn="l"/>
                <a:tab pos="914491" algn="l"/>
                <a:tab pos="1371737" algn="l"/>
                <a:tab pos="1828983" algn="l"/>
                <a:tab pos="2286229" algn="l"/>
                <a:tab pos="2743474" algn="l"/>
                <a:tab pos="3200720" algn="l"/>
                <a:tab pos="3657966" algn="l"/>
                <a:tab pos="4115211" algn="l"/>
                <a:tab pos="4572457" algn="l"/>
                <a:tab pos="5029703" algn="l"/>
                <a:tab pos="5486949" algn="l"/>
                <a:tab pos="5944194" algn="l"/>
                <a:tab pos="6401440" algn="l"/>
                <a:tab pos="6858686" algn="l"/>
                <a:tab pos="7315932" algn="l"/>
                <a:tab pos="7773177" algn="l"/>
                <a:tab pos="8230423" algn="l"/>
                <a:tab pos="8687669" algn="l"/>
                <a:tab pos="9144914" algn="l"/>
              </a:tabLst>
            </a:pPr>
            <a:fld id="{8B2EEB86-2F4C-4BF6-95F9-115D3FF24775}" type="slidenum">
              <a:rPr lang="en-US" sz="1400">
                <a:solidFill>
                  <a:srgbClr val="000000"/>
                </a:solidFill>
              </a:rPr>
              <a:pPr>
                <a:tabLst>
                  <a:tab pos="0" algn="l"/>
                  <a:tab pos="457246" algn="l"/>
                  <a:tab pos="914491" algn="l"/>
                  <a:tab pos="1371737" algn="l"/>
                  <a:tab pos="1828983" algn="l"/>
                  <a:tab pos="2286229" algn="l"/>
                  <a:tab pos="2743474" algn="l"/>
                  <a:tab pos="3200720" algn="l"/>
                  <a:tab pos="3657966" algn="l"/>
                  <a:tab pos="4115211" algn="l"/>
                  <a:tab pos="4572457" algn="l"/>
                  <a:tab pos="5029703" algn="l"/>
                  <a:tab pos="5486949" algn="l"/>
                  <a:tab pos="5944194" algn="l"/>
                  <a:tab pos="6401440" algn="l"/>
                  <a:tab pos="6858686" algn="l"/>
                  <a:tab pos="7315932" algn="l"/>
                  <a:tab pos="7773177" algn="l"/>
                  <a:tab pos="8230423" algn="l"/>
                  <a:tab pos="8687669" algn="l"/>
                  <a:tab pos="9144914" algn="l"/>
                </a:tabLst>
              </a:pPr>
              <a:t>11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5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85800"/>
            <a:ext cx="4675188" cy="35052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57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07" y="4420354"/>
            <a:ext cx="5182773" cy="419171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0FB864FF-6B4C-4FB7-A814-C9C769DB18CC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83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368" y="706559"/>
            <a:ext cx="4647665" cy="348674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833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834" y="4415592"/>
            <a:ext cx="5608320" cy="418377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aseline="0" dirty="0" smtClean="0"/>
              <a:t>Speaker’s notes to be completed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3AC2-1D39-4BCE-9E34-599708FCFB84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15584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6471" y="685800"/>
            <a:ext cx="4777458" cy="3505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63AC2-1D39-4BCE-9E34-599708FCFB84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8080BCD1-C6EB-4988-85AD-FF6BC5A82FDA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1259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910" y="763718"/>
            <a:ext cx="5030339" cy="3772544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59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8051" y="4777603"/>
            <a:ext cx="6219646" cy="452673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12FF595B-32E3-4D55-93A6-14C48B20153D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1075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30788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75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8051" y="4777603"/>
            <a:ext cx="6219646" cy="452673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58E5C03F-DAB8-48B5-A6A3-4A7BC1810F31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116739" name="Text Box 1"/>
          <p:cNvSpPr txBox="1">
            <a:spLocks noChangeArrowheads="1"/>
          </p:cNvSpPr>
          <p:nvPr/>
        </p:nvSpPr>
        <p:spPr bwMode="auto">
          <a:xfrm>
            <a:off x="3963297" y="8840709"/>
            <a:ext cx="3048690" cy="4572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9" tIns="45005" rIns="90009" bIns="45005"/>
          <a:lstStyle/>
          <a:p>
            <a:pPr>
              <a:tabLst>
                <a:tab pos="0" algn="l"/>
                <a:tab pos="457246" algn="l"/>
                <a:tab pos="914491" algn="l"/>
                <a:tab pos="1371737" algn="l"/>
                <a:tab pos="1828983" algn="l"/>
                <a:tab pos="2286229" algn="l"/>
                <a:tab pos="2743474" algn="l"/>
                <a:tab pos="3200720" algn="l"/>
                <a:tab pos="3657966" algn="l"/>
                <a:tab pos="4115211" algn="l"/>
                <a:tab pos="4572457" algn="l"/>
                <a:tab pos="5029703" algn="l"/>
                <a:tab pos="5486949" algn="l"/>
                <a:tab pos="5944194" algn="l"/>
                <a:tab pos="6401440" algn="l"/>
                <a:tab pos="6858686" algn="l"/>
                <a:tab pos="7315932" algn="l"/>
                <a:tab pos="7773177" algn="l"/>
                <a:tab pos="8230423" algn="l"/>
                <a:tab pos="8687669" algn="l"/>
                <a:tab pos="9144914" algn="l"/>
              </a:tabLst>
            </a:pPr>
            <a:fld id="{9C05AF06-104D-4F44-8BEE-5C6591F6A248}" type="slidenum">
              <a:rPr lang="en-US" sz="1400">
                <a:solidFill>
                  <a:srgbClr val="000000"/>
                </a:solidFill>
              </a:rPr>
              <a:pPr>
                <a:tabLst>
                  <a:tab pos="0" algn="l"/>
                  <a:tab pos="457246" algn="l"/>
                  <a:tab pos="914491" algn="l"/>
                  <a:tab pos="1371737" algn="l"/>
                  <a:tab pos="1828983" algn="l"/>
                  <a:tab pos="2286229" algn="l"/>
                  <a:tab pos="2743474" algn="l"/>
                  <a:tab pos="3200720" algn="l"/>
                  <a:tab pos="3657966" algn="l"/>
                  <a:tab pos="4115211" algn="l"/>
                  <a:tab pos="4572457" algn="l"/>
                  <a:tab pos="5029703" algn="l"/>
                  <a:tab pos="5486949" algn="l"/>
                  <a:tab pos="5944194" algn="l"/>
                  <a:tab pos="6401440" algn="l"/>
                  <a:tab pos="6858686" algn="l"/>
                  <a:tab pos="7315932" algn="l"/>
                  <a:tab pos="7773177" algn="l"/>
                  <a:tab pos="8230423" algn="l"/>
                  <a:tab pos="8687669" algn="l"/>
                  <a:tab pos="9144914" algn="l"/>
                </a:tabLst>
              </a:pPr>
              <a:t>37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665" y="685917"/>
            <a:ext cx="4674658" cy="350579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07" y="4420354"/>
            <a:ext cx="5182773" cy="4191716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E14E53AC-F02B-49E3-98E0-4EC16374F8B7}" type="slidenum">
              <a:rPr lang="de-DE" smtClean="0"/>
              <a:pPr/>
              <a:t>38</a:t>
            </a:fld>
            <a:endParaRPr lang="de-DE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343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4724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sz="1600" baseline="0"/>
            </a:lvl1pPr>
          </a:lstStyle>
          <a:p>
            <a:pPr lvl="0"/>
            <a:r>
              <a:rPr lang="en-US" dirty="0" smtClean="0"/>
              <a:t>Presenter’s Name &amp; Title	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5105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Location and 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/>
          <a:lstStyle>
            <a:lvl1pPr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6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6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3505200"/>
            <a:ext cx="7772400" cy="762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4267200"/>
            <a:ext cx="7772400" cy="1828800"/>
          </a:xfrm>
        </p:spPr>
        <p:txBody>
          <a:bodyPr/>
          <a:lstStyle>
            <a:lvl1pPr marL="0" indent="0">
              <a:lnSpc>
                <a:spcPct val="170000"/>
              </a:lnSpc>
              <a:buFontTx/>
              <a:buNone/>
              <a:defRPr sz="1800"/>
            </a:lvl1pPr>
          </a:lstStyle>
          <a:p>
            <a:r>
              <a:rPr lang="en-US"/>
              <a:t>Subtitles</a:t>
            </a:r>
          </a:p>
          <a:p>
            <a:r>
              <a:rPr lang="en-US"/>
              <a:t>Presenter name and Title</a:t>
            </a:r>
          </a:p>
          <a:p>
            <a:r>
              <a:rPr lang="en-US"/>
              <a:t>Date and Location 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0480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7EBDC-8C9D-4C29-A99D-64B2875ACB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0386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45B383-6B62-457C-BF84-EE804201F2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26B71-7591-4151-A004-549CE72360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11188" y="777875"/>
            <a:ext cx="82042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1188" y="1700213"/>
            <a:ext cx="1935162" cy="10175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698750" y="1700213"/>
            <a:ext cx="1935163" cy="10175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1188" y="2870200"/>
            <a:ext cx="1935162" cy="1017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98750" y="2870200"/>
            <a:ext cx="1935163" cy="1017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xfrm>
            <a:off x="2436813" y="6546850"/>
            <a:ext cx="249237" cy="1397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28E2E-D4FD-4253-A6E0-4C2CE31246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48100"/>
            <a:ext cx="40386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0BAE2A-4314-4A15-A733-1178BF912B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E2DFB0-D876-4477-8151-BCB607F2BB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0012F6A-AF25-4F47-A5D3-235B271C7C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62000" y="3730752"/>
            <a:ext cx="7772400" cy="76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aseline="0"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343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4724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sz="1600" baseline="0"/>
            </a:lvl1pPr>
          </a:lstStyle>
          <a:p>
            <a:pPr lvl="0"/>
            <a:r>
              <a:rPr lang="en-US" dirty="0" smtClean="0"/>
              <a:t>Presenter’s Name &amp; Title	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5105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Location and Date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: Corporate photos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3730752"/>
            <a:ext cx="7772400" cy="76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62000" y="4343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62000" y="4724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sz="16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2000" y="5105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5519379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15350" cy="838200"/>
          </a:xfrm>
        </p:spPr>
        <p:txBody>
          <a:bodyPr/>
          <a:lstStyle>
            <a:lvl1pPr>
              <a:defRPr>
                <a:solidFill>
                  <a:srgbClr val="1554A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1600200"/>
            <a:ext cx="8229600" cy="16459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555308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ransition: No Pictur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58952" y="3733800"/>
            <a:ext cx="6629400" cy="533400"/>
          </a:xfrm>
        </p:spPr>
        <p:txBody>
          <a:bodyPr/>
          <a:lstStyle>
            <a:lvl1pPr>
              <a:spcBef>
                <a:spcPts val="2400"/>
              </a:spcBef>
              <a:buNone/>
              <a:defRPr sz="2000" b="1" baseline="0">
                <a:latin typeface="Arial" pitchFamily="34" charset="0"/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58952" y="4114800"/>
            <a:ext cx="6705600" cy="1752600"/>
          </a:xfrm>
          <a:ln>
            <a:noFill/>
          </a:ln>
        </p:spPr>
        <p:txBody>
          <a:bodyPr>
            <a:normAutofit/>
          </a:bodyPr>
          <a:lstStyle>
            <a:lvl1pPr>
              <a:spcBef>
                <a:spcPts val="1900"/>
              </a:spcBef>
              <a:spcAft>
                <a:spcPts val="0"/>
              </a:spcAft>
              <a:buClr>
                <a:srgbClr val="034EA2"/>
              </a:buClr>
              <a:buFont typeface="Wingdings" pitchFamily="2" charset="2"/>
              <a:buChar char="§"/>
              <a:defRPr sz="1600" baseline="0">
                <a:latin typeface="Arial" pitchFamily="34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Transition: 1 Pictur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58952" y="3733800"/>
            <a:ext cx="6629400" cy="533400"/>
          </a:xfrm>
        </p:spPr>
        <p:txBody>
          <a:bodyPr/>
          <a:lstStyle>
            <a:lvl1pPr>
              <a:buNone/>
              <a:defRPr sz="2000" b="1" baseline="0">
                <a:latin typeface="Arial" pitchFamily="34" charset="0"/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58952" y="4114800"/>
            <a:ext cx="6705600" cy="1752600"/>
          </a:xfrm>
          <a:ln>
            <a:noFill/>
          </a:ln>
        </p:spPr>
        <p:txBody>
          <a:bodyPr>
            <a:normAutofit/>
          </a:bodyPr>
          <a:lstStyle>
            <a:lvl1pPr>
              <a:buClr>
                <a:srgbClr val="034EA2"/>
              </a:buClr>
              <a:buFont typeface="Wingdings" pitchFamily="2" charset="2"/>
              <a:buChar char="§"/>
              <a:defRPr sz="1600" baseline="0">
                <a:latin typeface="Arial" pitchFamily="34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254187" y="882969"/>
            <a:ext cx="6912864" cy="270662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Transition: 2 Pictur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58952" y="3733800"/>
            <a:ext cx="6629400" cy="533400"/>
          </a:xfrm>
        </p:spPr>
        <p:txBody>
          <a:bodyPr/>
          <a:lstStyle>
            <a:lvl1pPr>
              <a:buNone/>
              <a:defRPr sz="2000" b="1" baseline="0">
                <a:latin typeface="Arial" pitchFamily="34" charset="0"/>
              </a:defRPr>
            </a:lvl1pPr>
          </a:lstStyle>
          <a:p>
            <a:pPr lvl="0"/>
            <a:r>
              <a:rPr lang="en-US" dirty="0" smtClean="0"/>
              <a:t>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58952" y="4114800"/>
            <a:ext cx="6705600" cy="1752600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34EA2"/>
              </a:buClr>
              <a:buFont typeface="Wingdings" pitchFamily="2" charset="2"/>
              <a:buChar char="§"/>
              <a:defRPr sz="1600" baseline="0">
                <a:latin typeface="Arial" pitchFamily="34" charset="0"/>
              </a:defRPr>
            </a:lvl1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2254187" y="882969"/>
            <a:ext cx="2505456" cy="270662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00600" y="882969"/>
            <a:ext cx="4343400" cy="270662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3505200"/>
            <a:ext cx="7772400" cy="762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4267200"/>
            <a:ext cx="7772400" cy="1828800"/>
          </a:xfrm>
        </p:spPr>
        <p:txBody>
          <a:bodyPr/>
          <a:lstStyle>
            <a:lvl1pPr marL="0" indent="0">
              <a:lnSpc>
                <a:spcPct val="170000"/>
              </a:lnSpc>
              <a:buFontTx/>
              <a:buNone/>
              <a:defRPr sz="1800"/>
            </a:lvl1pPr>
          </a:lstStyle>
          <a:p>
            <a:r>
              <a:rPr lang="en-US"/>
              <a:t>Subtitles</a:t>
            </a:r>
          </a:p>
          <a:p>
            <a:r>
              <a:rPr lang="en-US"/>
              <a:t>Presenter name and Title</a:t>
            </a:r>
          </a:p>
          <a:p>
            <a:r>
              <a:rPr lang="en-US"/>
              <a:t>Date and Location 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0480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7EBDC-8C9D-4C29-A99D-64B2875ACB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254187" y="878206"/>
            <a:ext cx="6912864" cy="270662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2000" y="4343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4724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sz="1600" baseline="0"/>
            </a:lvl1pPr>
          </a:lstStyle>
          <a:p>
            <a:pPr lvl="0"/>
            <a:r>
              <a:rPr lang="en-US" dirty="0" smtClean="0"/>
              <a:t>Presenter’s Name &amp; Title	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5105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Location and Date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49424" y="882969"/>
            <a:ext cx="2505456" cy="270662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00600" y="882969"/>
            <a:ext cx="4343400" cy="270662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62000" y="4343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4724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sz="1600" baseline="0"/>
            </a:lvl1pPr>
          </a:lstStyle>
          <a:p>
            <a:pPr lvl="0"/>
            <a:r>
              <a:rPr lang="en-US" dirty="0" smtClean="0"/>
              <a:t>Presenter’s Name &amp; Title	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5105400"/>
            <a:ext cx="7772400" cy="3779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Location and Date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43400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343400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1248"/>
            <a:ext cx="8229600" cy="6858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0" i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600" baseline="0"/>
            </a:lvl1pPr>
            <a:lvl2pPr>
              <a:defRPr sz="14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762000" y="3730752"/>
            <a:ext cx="7772400" cy="758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Heading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18" r:id="rId2"/>
    <p:sldLayoutId id="2147483686" r:id="rId3"/>
    <p:sldLayoutId id="2147483687" r:id="rId4"/>
    <p:sldLayoutId id="2147483720" r:id="rId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900"/>
        </a:spcBef>
        <a:spcAft>
          <a:spcPts val="0"/>
        </a:spcAft>
        <a:buFont typeface="Arial" pitchFamily="34" charset="0"/>
        <a:buNone/>
        <a:defRPr sz="1600" b="0" i="0" kern="1200" baseline="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82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713232" y="6601968"/>
            <a:ext cx="2130552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721" r:id="rId8"/>
    <p:sldLayoutId id="2147483722" r:id="rId9"/>
    <p:sldLayoutId id="2147483724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sldNum="0" hdr="0" dt="0"/>
  <p:txStyles>
    <p:titleStyle>
      <a:lvl1pPr algn="l" rtl="0" eaLnBrk="0" fontAlgn="base" hangingPunct="0">
        <a:spcBef>
          <a:spcPts val="2400"/>
        </a:spcBef>
        <a:spcAft>
          <a:spcPts val="2400"/>
        </a:spcAft>
        <a:defRPr sz="2000" b="1" i="0" baseline="0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ts val="1900"/>
        </a:spcBef>
        <a:spcAft>
          <a:spcPts val="0"/>
        </a:spcAft>
        <a:buChar char="•"/>
        <a:defRPr sz="1600" baseline="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ts val="1900"/>
        </a:spcBef>
        <a:spcAft>
          <a:spcPts val="0"/>
        </a:spcAft>
        <a:buChar char="–"/>
        <a:defRPr sz="1400" baseline="0">
          <a:solidFill>
            <a:schemeClr val="tx1"/>
          </a:solidFill>
          <a:latin typeface="Arial" pitchFamily="34" charset="0"/>
        </a:defRPr>
      </a:lvl2pPr>
      <a:lvl3pPr marL="1143000" indent="-228600" algn="l" rtl="0" eaLnBrk="0" fontAlgn="base" hangingPunct="0">
        <a:spcBef>
          <a:spcPts val="1900"/>
        </a:spcBef>
        <a:spcAft>
          <a:spcPts val="0"/>
        </a:spcAft>
        <a:buChar char="•"/>
        <a:defRPr sz="1200" baseline="0">
          <a:solidFill>
            <a:schemeClr val="tx1"/>
          </a:solidFill>
          <a:latin typeface="Arial" pitchFamily="34" charset="0"/>
        </a:defRPr>
      </a:lvl3pPr>
      <a:lvl4pPr marL="1600200" indent="-228600" algn="l" rtl="0" eaLnBrk="0" fontAlgn="base" hangingPunct="0">
        <a:spcBef>
          <a:spcPts val="1900"/>
        </a:spcBef>
        <a:spcAft>
          <a:spcPts val="0"/>
        </a:spcAft>
        <a:buChar char="–"/>
        <a:defRPr sz="1200" baseline="0">
          <a:solidFill>
            <a:schemeClr val="tx1"/>
          </a:solidFill>
          <a:latin typeface="Arial" pitchFamily="34" charset="0"/>
        </a:defRPr>
      </a:lvl4pPr>
      <a:lvl5pPr marL="2057400" indent="-228600" algn="l" rtl="0" eaLnBrk="0" fontAlgn="base" hangingPunct="0">
        <a:spcBef>
          <a:spcPts val="1900"/>
        </a:spcBef>
        <a:spcAft>
          <a:spcPts val="0"/>
        </a:spcAft>
        <a:buChar char="»"/>
        <a:defRPr sz="1200" baseline="0">
          <a:solidFill>
            <a:schemeClr val="tx1"/>
          </a:solidFill>
          <a:latin typeface="Arial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3730752"/>
            <a:ext cx="6629400" cy="5303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4114800"/>
            <a:ext cx="6702552" cy="1755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713232" y="6601968"/>
            <a:ext cx="2130552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Company Division | Author Name | Page </a:t>
            </a:r>
            <a:fld id="{FE5FCFB6-81C6-4891-9405-9B44C133698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6" r:id="rId2"/>
    <p:sldLayoutId id="2147483717" r:id="rId3"/>
    <p:sldLayoutId id="2147483723" r:id="rId4"/>
  </p:sldLayoutIdLst>
  <p:hf sldNum="0" hdr="0" dt="0"/>
  <p:txStyles>
    <p:titleStyle>
      <a:lvl1pPr algn="l" defTabSz="914400" rtl="0" eaLnBrk="1" latinLnBrk="0" hangingPunct="1">
        <a:spcBef>
          <a:spcPts val="2400"/>
        </a:spcBef>
        <a:buNone/>
        <a:defRPr sz="2000" b="1" i="0" kern="1200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900"/>
        </a:spcBef>
        <a:spcAft>
          <a:spcPts val="0"/>
        </a:spcAft>
        <a:buClr>
          <a:srgbClr val="034EA2"/>
        </a:buClr>
        <a:buFont typeface="Wingdings" pitchFamily="2" charset="2"/>
        <a:buChar char="§"/>
        <a:defRPr sz="1600" kern="1200" baseline="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5.png"/><Relationship Id="rId11" Type="http://schemas.openxmlformats.org/officeDocument/2006/relationships/image" Target="../media/image80.wmf"/><Relationship Id="rId5" Type="http://schemas.openxmlformats.org/officeDocument/2006/relationships/image" Target="../media/image74.wmf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6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jpeg"/><Relationship Id="rId7" Type="http://schemas.openxmlformats.org/officeDocument/2006/relationships/image" Target="../media/image13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Lehigh University IPD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 to Spine Anatomy, Pathology, Anterior lumbar surgical procedure, </a:t>
            </a:r>
            <a:r>
              <a:rPr lang="en-US" dirty="0" err="1" smtClean="0"/>
              <a:t>ActivL</a:t>
            </a:r>
            <a:r>
              <a:rPr lang="en-US" dirty="0" smtClean="0"/>
              <a:t>,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85800" y="4953000"/>
            <a:ext cx="7772400" cy="377952"/>
          </a:xfrm>
        </p:spPr>
        <p:txBody>
          <a:bodyPr/>
          <a:lstStyle/>
          <a:p>
            <a:r>
              <a:rPr lang="en-US" dirty="0" smtClean="0"/>
              <a:t>Victor Nunez, Greg Nelson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000" y="5334000"/>
            <a:ext cx="7772400" cy="377952"/>
          </a:xfrm>
        </p:spPr>
        <p:txBody>
          <a:bodyPr/>
          <a:lstStyle/>
          <a:p>
            <a:r>
              <a:rPr lang="en-US" dirty="0" err="1" smtClean="0"/>
              <a:t>Tek</a:t>
            </a:r>
            <a:r>
              <a:rPr lang="en-US" dirty="0" smtClean="0"/>
              <a:t> Park 2/10/16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pPr eaLnBrk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smtClean="0"/>
              <a:t>Ligaments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3800" y="1700213"/>
            <a:ext cx="3954463" cy="3689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1135063" y="1700213"/>
            <a:ext cx="3600450" cy="4270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L. longitudinale anterior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starting at the occiput down to the sacrum</a:t>
            </a:r>
          </a:p>
        </p:txBody>
      </p:sp>
      <p:sp>
        <p:nvSpPr>
          <p:cNvPr id="31749" name="Line 4"/>
          <p:cNvSpPr>
            <a:spLocks noChangeShapeType="1"/>
          </p:cNvSpPr>
          <p:nvPr/>
        </p:nvSpPr>
        <p:spPr bwMode="auto">
          <a:xfrm>
            <a:off x="4140200" y="2133600"/>
            <a:ext cx="1008063" cy="287338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0" name="Line 5"/>
          <p:cNvSpPr>
            <a:spLocks noChangeShapeType="1"/>
          </p:cNvSpPr>
          <p:nvPr/>
        </p:nvSpPr>
        <p:spPr bwMode="auto">
          <a:xfrm flipV="1">
            <a:off x="2771775" y="2632075"/>
            <a:ext cx="3744913" cy="80963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Rectangle 6"/>
          <p:cNvSpPr>
            <a:spLocks noChangeArrowheads="1"/>
          </p:cNvSpPr>
          <p:nvPr/>
        </p:nvSpPr>
        <p:spPr bwMode="auto">
          <a:xfrm>
            <a:off x="1171575" y="2420938"/>
            <a:ext cx="3600450" cy="6397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L. longitudinale 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posterior 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starting at the occiput down to the sacrum</a:t>
            </a:r>
          </a:p>
        </p:txBody>
      </p:sp>
      <p:sp>
        <p:nvSpPr>
          <p:cNvPr id="31752" name="Line 7"/>
          <p:cNvSpPr>
            <a:spLocks noChangeShapeType="1"/>
          </p:cNvSpPr>
          <p:nvPr/>
        </p:nvSpPr>
        <p:spPr bwMode="auto">
          <a:xfrm flipV="1">
            <a:off x="2555875" y="3279775"/>
            <a:ext cx="3240088" cy="514350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Rectangle 8"/>
          <p:cNvSpPr>
            <a:spLocks noChangeArrowheads="1"/>
          </p:cNvSpPr>
          <p:nvPr/>
        </p:nvSpPr>
        <p:spPr bwMode="auto">
          <a:xfrm>
            <a:off x="1146175" y="3603625"/>
            <a:ext cx="1290638" cy="427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Discus 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intervertebralis</a:t>
            </a:r>
          </a:p>
        </p:txBody>
      </p:sp>
      <p:sp>
        <p:nvSpPr>
          <p:cNvPr id="31754" name="Rectangle 9"/>
          <p:cNvSpPr>
            <a:spLocks noChangeArrowheads="1"/>
          </p:cNvSpPr>
          <p:nvPr/>
        </p:nvSpPr>
        <p:spPr bwMode="auto">
          <a:xfrm>
            <a:off x="1147763" y="4594225"/>
            <a:ext cx="782637" cy="212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L. flavum</a:t>
            </a:r>
          </a:p>
        </p:txBody>
      </p:sp>
      <p:sp>
        <p:nvSpPr>
          <p:cNvPr id="31755" name="Line 10"/>
          <p:cNvSpPr>
            <a:spLocks noChangeShapeType="1"/>
          </p:cNvSpPr>
          <p:nvPr/>
        </p:nvSpPr>
        <p:spPr bwMode="auto">
          <a:xfrm flipV="1">
            <a:off x="2195513" y="3352800"/>
            <a:ext cx="4895850" cy="1304925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Rectangle 11"/>
          <p:cNvSpPr>
            <a:spLocks noChangeArrowheads="1"/>
          </p:cNvSpPr>
          <p:nvPr/>
        </p:nvSpPr>
        <p:spPr bwMode="auto">
          <a:xfrm>
            <a:off x="1146175" y="5203825"/>
            <a:ext cx="1211263" cy="212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L. interspinale</a:t>
            </a:r>
          </a:p>
        </p:txBody>
      </p:sp>
      <p:sp>
        <p:nvSpPr>
          <p:cNvPr id="31757" name="Line 12"/>
          <p:cNvSpPr>
            <a:spLocks noChangeShapeType="1"/>
          </p:cNvSpPr>
          <p:nvPr/>
        </p:nvSpPr>
        <p:spPr bwMode="auto">
          <a:xfrm flipV="1">
            <a:off x="2484438" y="3568700"/>
            <a:ext cx="5256212" cy="1736725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Rectangle 13"/>
          <p:cNvSpPr>
            <a:spLocks noChangeArrowheads="1"/>
          </p:cNvSpPr>
          <p:nvPr/>
        </p:nvSpPr>
        <p:spPr bwMode="auto">
          <a:xfrm>
            <a:off x="1135063" y="5791200"/>
            <a:ext cx="3600450" cy="4270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L. supraspinale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>
                <a:solidFill>
                  <a:srgbClr val="000000"/>
                </a:solidFill>
              </a:rPr>
              <a:t>starting at the occiput down to the sacrum</a:t>
            </a:r>
          </a:p>
        </p:txBody>
      </p:sp>
      <p:sp>
        <p:nvSpPr>
          <p:cNvPr id="31759" name="Line 14"/>
          <p:cNvSpPr>
            <a:spLocks noChangeShapeType="1"/>
          </p:cNvSpPr>
          <p:nvPr/>
        </p:nvSpPr>
        <p:spPr bwMode="auto">
          <a:xfrm flipV="1">
            <a:off x="2627313" y="4648200"/>
            <a:ext cx="6048375" cy="1304925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3581400" y="6172200"/>
            <a:ext cx="2133600" cy="476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F5B40E81-0150-4B6D-A9CE-E789411EA26E}" type="slidenum">
              <a:rPr lang="en-US">
                <a:solidFill>
                  <a:srgbClr val="000000"/>
                </a:solidFill>
              </a:rPr>
              <a:pPr hangingPunct="1"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pPr eaLnBrk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smtClean="0"/>
              <a:t>Ligaments</a:t>
            </a:r>
          </a:p>
        </p:txBody>
      </p:sp>
      <p:pic>
        <p:nvPicPr>
          <p:cNvPr id="3277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113" y="1374775"/>
            <a:ext cx="3349625" cy="4862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1150938" y="3614738"/>
            <a:ext cx="2111375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L. longitudinale anterior</a:t>
            </a:r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 flipV="1">
            <a:off x="3348038" y="3748088"/>
            <a:ext cx="1755775" cy="46037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Line 6"/>
          <p:cNvSpPr>
            <a:spLocks noChangeShapeType="1"/>
          </p:cNvSpPr>
          <p:nvPr/>
        </p:nvSpPr>
        <p:spPr bwMode="auto">
          <a:xfrm flipV="1">
            <a:off x="2601913" y="2632075"/>
            <a:ext cx="2978150" cy="153988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1150938" y="2603500"/>
            <a:ext cx="1333500" cy="487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Discus 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intervertebralis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1150938" y="4316413"/>
            <a:ext cx="1412875" cy="487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L. capiti costae 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radiatum</a:t>
            </a:r>
          </a:p>
        </p:txBody>
      </p:sp>
      <p:sp>
        <p:nvSpPr>
          <p:cNvPr id="32778" name="Line 9"/>
          <p:cNvSpPr>
            <a:spLocks noChangeShapeType="1"/>
          </p:cNvSpPr>
          <p:nvPr/>
        </p:nvSpPr>
        <p:spPr bwMode="auto">
          <a:xfrm flipV="1">
            <a:off x="2700338" y="3976688"/>
            <a:ext cx="3698875" cy="609600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1150938" y="5443538"/>
            <a:ext cx="1706562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L. costotransversia</a:t>
            </a:r>
          </a:p>
        </p:txBody>
      </p:sp>
      <p:sp>
        <p:nvSpPr>
          <p:cNvPr id="32780" name="Line 11"/>
          <p:cNvSpPr>
            <a:spLocks noChangeShapeType="1"/>
          </p:cNvSpPr>
          <p:nvPr/>
        </p:nvSpPr>
        <p:spPr bwMode="auto">
          <a:xfrm flipV="1">
            <a:off x="2987675" y="4611688"/>
            <a:ext cx="4025900" cy="982662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1" name="Line 12"/>
          <p:cNvSpPr>
            <a:spLocks noChangeShapeType="1"/>
          </p:cNvSpPr>
          <p:nvPr/>
        </p:nvSpPr>
        <p:spPr bwMode="auto">
          <a:xfrm flipV="1">
            <a:off x="2555875" y="1768475"/>
            <a:ext cx="3600450" cy="512763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1149350" y="2133600"/>
            <a:ext cx="1300163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Fovea costalis</a:t>
            </a:r>
          </a:p>
        </p:txBody>
      </p:sp>
      <p:sp>
        <p:nvSpPr>
          <p:cNvPr id="32783" name="Line 14"/>
          <p:cNvSpPr>
            <a:spLocks noChangeShapeType="1"/>
          </p:cNvSpPr>
          <p:nvPr/>
        </p:nvSpPr>
        <p:spPr bwMode="auto">
          <a:xfrm flipV="1">
            <a:off x="2555875" y="1839913"/>
            <a:ext cx="4824413" cy="441325"/>
          </a:xfrm>
          <a:prstGeom prst="line">
            <a:avLst/>
          </a:prstGeom>
          <a:noFill/>
          <a:ln w="3816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Sacrum and Coccyx</a:t>
            </a:r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600200"/>
            <a:ext cx="9144000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/>
              <a:t>Annulus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Concentric collagen sheets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Fibers offset 30° and 45° angles, bi-directional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Nucleus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90% water, proteoglycans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Positioned slightly posterior of center</a:t>
            </a:r>
          </a:p>
        </p:txBody>
      </p:sp>
      <p:graphicFrame>
        <p:nvGraphicFramePr>
          <p:cNvPr id="28684" name="Object 12"/>
          <p:cNvGraphicFramePr>
            <a:graphicFrameLocks noChangeAspect="1"/>
          </p:cNvGraphicFramePr>
          <p:nvPr>
            <p:ph sz="quarter" idx="2"/>
          </p:nvPr>
        </p:nvGraphicFramePr>
        <p:xfrm>
          <a:off x="4343400" y="307975"/>
          <a:ext cx="4800600" cy="3387725"/>
        </p:xfrm>
        <a:graphic>
          <a:graphicData uri="http://schemas.openxmlformats.org/presentationml/2006/ole">
            <p:oleObj spid="_x0000_s3074" name="HP PrecisionScan" r:id="rId3" imgW="4778869" imgH="3373857" progId="">
              <p:embed/>
            </p:oleObj>
          </a:graphicData>
        </a:graphic>
      </p:graphicFrame>
      <p:pic>
        <p:nvPicPr>
          <p:cNvPr id="28685" name="Picture 13" descr="spine00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 t="6624" r="5522" b="7571"/>
          <a:stretch>
            <a:fillRect/>
          </a:stretch>
        </p:blipFill>
        <p:spPr>
          <a:xfrm>
            <a:off x="4724400" y="3633788"/>
            <a:ext cx="4419600" cy="3224212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7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676400"/>
            <a:ext cx="4343400" cy="4419600"/>
          </a:xfrm>
          <a:noFill/>
          <a:ln/>
        </p:spPr>
      </p:pic>
      <p:pic>
        <p:nvPicPr>
          <p:cNvPr id="24581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11061" t="10001" r="12128" b="12222"/>
          <a:stretch>
            <a:fillRect/>
          </a:stretch>
        </p:blipFill>
        <p:spPr>
          <a:xfrm>
            <a:off x="4316413" y="0"/>
            <a:ext cx="4827587" cy="6248400"/>
          </a:xfrm>
          <a:noFill/>
          <a:ln/>
        </p:spPr>
      </p:pic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7620000" cy="685800"/>
          </a:xfrm>
        </p:spPr>
        <p:txBody>
          <a:bodyPr/>
          <a:lstStyle/>
          <a:p>
            <a:r>
              <a:rPr lang="en-US" smtClean="0"/>
              <a:t>Nervous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Introduction to Lumbar Pathology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goes wrong…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Pain- Causes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Disc Degeneration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Trauma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Tumor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Congenital (Deformity)</a:t>
            </a:r>
          </a:p>
          <a:p>
            <a:r>
              <a:rPr lang="en-US" dirty="0" smtClean="0"/>
              <a:t>Infection</a:t>
            </a:r>
          </a:p>
          <a:p>
            <a:r>
              <a:rPr lang="en-US" dirty="0" smtClean="0"/>
              <a:t>Psychogenic factors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Orthopeadic</a:t>
            </a:r>
            <a:r>
              <a:rPr lang="en-US" dirty="0" smtClean="0"/>
              <a:t> pathology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1058" y="1600200"/>
            <a:ext cx="2898530" cy="433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 Degeneration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Degeneration of structural integrity of </a:t>
            </a:r>
            <a:r>
              <a:rPr lang="en-US" dirty="0" err="1" smtClean="0"/>
              <a:t>intervertebral</a:t>
            </a:r>
            <a:r>
              <a:rPr lang="en-US" dirty="0" smtClean="0"/>
              <a:t> disc</a:t>
            </a:r>
          </a:p>
          <a:p>
            <a:pPr lvl="1"/>
            <a:r>
              <a:rPr lang="en-US" dirty="0" smtClean="0"/>
              <a:t>Tears in annulus</a:t>
            </a:r>
          </a:p>
          <a:p>
            <a:pPr lvl="1"/>
            <a:r>
              <a:rPr lang="en-US" dirty="0" smtClean="0"/>
              <a:t>Dislocation of nucleus </a:t>
            </a:r>
            <a:r>
              <a:rPr lang="en-US" dirty="0" err="1" smtClean="0"/>
              <a:t>pulposus</a:t>
            </a:r>
            <a:endParaRPr lang="en-US" dirty="0" smtClean="0"/>
          </a:p>
          <a:p>
            <a:pPr lvl="1"/>
            <a:r>
              <a:rPr lang="en-US" dirty="0" smtClean="0"/>
              <a:t>loss of water content</a:t>
            </a:r>
          </a:p>
          <a:p>
            <a:pPr lvl="1"/>
            <a:r>
              <a:rPr lang="en-US" dirty="0" smtClean="0"/>
              <a:t>reduction of disc height</a:t>
            </a:r>
          </a:p>
          <a:p>
            <a:pPr lvl="1"/>
            <a:r>
              <a:rPr lang="en-US" dirty="0" smtClean="0"/>
              <a:t>inability to withstand mechanical forces (shear, compression, rotation)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0"/>
            <a:ext cx="5715000" cy="1297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954357"/>
            <a:ext cx="1905000" cy="126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158620"/>
            <a:ext cx="1905000" cy="1260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0" y="4390726"/>
            <a:ext cx="1905000" cy="124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9000" y="5602432"/>
            <a:ext cx="1905000" cy="1255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4572000"/>
            <a:ext cx="2151529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9000" y="4287635"/>
            <a:ext cx="1562100" cy="2570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67288" y="4267200"/>
            <a:ext cx="234791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133601" y="4592614"/>
            <a:ext cx="1295400" cy="226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Lumbar Disc </a:t>
            </a:r>
            <a:r>
              <a:rPr lang="en-US" dirty="0" err="1" smtClean="0"/>
              <a:t>Herniation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Herniation</a:t>
            </a:r>
            <a:r>
              <a:rPr lang="en-US" dirty="0" smtClean="0"/>
              <a:t> of nucleus </a:t>
            </a:r>
            <a:r>
              <a:rPr lang="en-US" dirty="0" err="1" smtClean="0"/>
              <a:t>pulposus</a:t>
            </a:r>
            <a:r>
              <a:rPr lang="en-US" dirty="0" smtClean="0"/>
              <a:t> through the annulus </a:t>
            </a:r>
            <a:r>
              <a:rPr lang="en-US" dirty="0" err="1" smtClean="0"/>
              <a:t>fibrosus</a:t>
            </a:r>
            <a:r>
              <a:rPr lang="en-US" dirty="0" smtClean="0"/>
              <a:t> and compression of the neural structures (Spinal Cord/Caudal </a:t>
            </a:r>
            <a:r>
              <a:rPr lang="en-US" dirty="0" err="1" smtClean="0"/>
              <a:t>Equina</a:t>
            </a:r>
            <a:r>
              <a:rPr lang="en-US" dirty="0" smtClean="0"/>
              <a:t>/nerve root)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286000"/>
            <a:ext cx="217714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7583" y="1905000"/>
            <a:ext cx="2506417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14800"/>
            <a:ext cx="3581400" cy="2608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471" y="2514600"/>
            <a:ext cx="3065929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Trauma</a:t>
            </a:r>
            <a:endParaRPr lang="en-US" dirty="0"/>
          </a:p>
        </p:txBody>
      </p:sp>
      <p:pic>
        <p:nvPicPr>
          <p:cNvPr id="4" name="Picture 4" descr="Schudel Sag 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5779" y="2133600"/>
            <a:ext cx="1768221" cy="2971800"/>
          </a:xfrm>
          <a:prstGeom prst="rect">
            <a:avLst/>
          </a:prstGeom>
          <a:noFill/>
        </p:spPr>
      </p:pic>
      <p:pic>
        <p:nvPicPr>
          <p:cNvPr id="5" name="Picture 6" descr="Schudel Axi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8347" y="0"/>
            <a:ext cx="1765653" cy="2133600"/>
          </a:xfrm>
          <a:prstGeom prst="rect">
            <a:avLst/>
          </a:prstGeom>
          <a:noFill/>
        </p:spPr>
      </p:pic>
      <p:pic>
        <p:nvPicPr>
          <p:cNvPr id="6" name="Content Placeholder 5" descr="Dilley Sag CT L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191000"/>
            <a:ext cx="1615855" cy="2667000"/>
          </a:xfrm>
          <a:prstGeom prst="rect">
            <a:avLst/>
          </a:prstGeom>
          <a:noFill/>
        </p:spPr>
      </p:pic>
      <p:pic>
        <p:nvPicPr>
          <p:cNvPr id="7" name="Picture 6" descr="Dilley Axia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83757" y="4800600"/>
            <a:ext cx="1660244" cy="2057400"/>
          </a:xfrm>
          <a:prstGeom prst="rect">
            <a:avLst/>
          </a:prstGeom>
          <a:noFill/>
        </p:spPr>
      </p:pic>
      <p:pic>
        <p:nvPicPr>
          <p:cNvPr id="8" name="Picture 4" descr="Mitchell, D Sag C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048000"/>
            <a:ext cx="2237241" cy="3810000"/>
          </a:xfrm>
          <a:prstGeom prst="rect">
            <a:avLst/>
          </a:prstGeom>
          <a:noFill/>
        </p:spPr>
      </p:pic>
      <p:pic>
        <p:nvPicPr>
          <p:cNvPr id="9" name="Picture 6" descr="Mitchell, D intraop la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24200" y="4334057"/>
            <a:ext cx="1446413" cy="2523943"/>
          </a:xfrm>
          <a:prstGeom prst="rect">
            <a:avLst/>
          </a:prstGeom>
          <a:noFill/>
        </p:spPr>
      </p:pic>
      <p:pic>
        <p:nvPicPr>
          <p:cNvPr id="10" name="Picture 7" descr="Mitchell AP po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7400" y="4324350"/>
            <a:ext cx="1067822" cy="2533650"/>
          </a:xfrm>
          <a:prstGeom prst="rect">
            <a:avLst/>
          </a:prstGeom>
          <a:noFill/>
        </p:spPr>
      </p:pic>
      <p:pic>
        <p:nvPicPr>
          <p:cNvPr id="11" name="Picture 8" descr="Mitchell lat posto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5800" y="4334057"/>
            <a:ext cx="1298375" cy="2523943"/>
          </a:xfrm>
          <a:prstGeom prst="rect">
            <a:avLst/>
          </a:prstGeom>
          <a:noFill/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86200" y="1981200"/>
            <a:ext cx="2217602" cy="220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0" y="1905000"/>
            <a:ext cx="1843087" cy="232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43600" y="1752600"/>
            <a:ext cx="1513923" cy="24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to Spine Anatomy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962400"/>
            <a:ext cx="7772400" cy="1828800"/>
          </a:xfrm>
        </p:spPr>
        <p:txBody>
          <a:bodyPr/>
          <a:lstStyle/>
          <a:p>
            <a:pPr eaLnBrk="1" hangingPunct="1"/>
            <a:r>
              <a:rPr lang="en-US" smtClean="0"/>
              <a:t>With an overview of Biomechanics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24400" cy="1828800"/>
          </a:xfrm>
        </p:spPr>
        <p:txBody>
          <a:bodyPr/>
          <a:lstStyle/>
          <a:p>
            <a:r>
              <a:rPr lang="en-US" dirty="0" smtClean="0"/>
              <a:t>Must remove all of the diseased bone, replace with a Vertebral Body Replacement</a:t>
            </a:r>
          </a:p>
          <a:p>
            <a:r>
              <a:rPr lang="en-US" dirty="0" smtClean="0"/>
              <a:t>Requires stabilization across the completely </a:t>
            </a:r>
            <a:r>
              <a:rPr lang="en-US" smtClean="0"/>
              <a:t>disconnected segment</a:t>
            </a:r>
            <a:endParaRPr lang="en-US" dirty="0" smtClean="0"/>
          </a:p>
        </p:txBody>
      </p:sp>
      <p:pic>
        <p:nvPicPr>
          <p:cNvPr id="39938" name="Picture 2" descr="http://www.indiasurgerytour.com/images/spine-surgery/spinal-tumors-in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990600"/>
            <a:ext cx="3095625" cy="2076450"/>
          </a:xfrm>
          <a:prstGeom prst="rect">
            <a:avLst/>
          </a:prstGeom>
          <a:noFill/>
        </p:spPr>
      </p:pic>
      <p:pic>
        <p:nvPicPr>
          <p:cNvPr id="39940" name="Picture 4" descr="http://www.aesculapimplantsystems.com/assets/base/image/ais/Spine/PosteriorThoracolumbar/Hydrolift/Hydrolift_lg.jpg"/>
          <p:cNvPicPr>
            <a:picLocks noChangeAspect="1" noChangeArrowheads="1"/>
          </p:cNvPicPr>
          <p:nvPr/>
        </p:nvPicPr>
        <p:blipFill>
          <a:blip r:embed="rId3" cstate="print"/>
          <a:srcRect l="16667" r="16667"/>
          <a:stretch>
            <a:fillRect/>
          </a:stretch>
        </p:blipFill>
        <p:spPr bwMode="auto">
          <a:xfrm>
            <a:off x="6934200" y="3543300"/>
            <a:ext cx="2209800" cy="3314700"/>
          </a:xfrm>
          <a:prstGeom prst="rect">
            <a:avLst/>
          </a:prstGeom>
          <a:noFill/>
        </p:spPr>
      </p:pic>
      <p:pic>
        <p:nvPicPr>
          <p:cNvPr id="39942" name="Picture 6" descr="http://drwolgin.com/images/tumor%20lumbar%20w%20tex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2529442" cy="3276600"/>
          </a:xfrm>
          <a:prstGeom prst="rect">
            <a:avLst/>
          </a:prstGeom>
          <a:noFill/>
        </p:spPr>
      </p:pic>
      <p:pic>
        <p:nvPicPr>
          <p:cNvPr id="39944" name="Picture 8" descr="http://lispinecenter.com/images/tumor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902075"/>
            <a:ext cx="4391660" cy="2955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Foraminal</a:t>
            </a:r>
            <a:r>
              <a:rPr lang="en-US" dirty="0" smtClean="0"/>
              <a:t> </a:t>
            </a:r>
            <a:r>
              <a:rPr lang="en-US" dirty="0" err="1" smtClean="0"/>
              <a:t>Stenosis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to neurological deficit only at </a:t>
            </a:r>
            <a:r>
              <a:rPr lang="en-US" dirty="0" smtClean="0"/>
              <a:t>affected </a:t>
            </a:r>
            <a:r>
              <a:rPr lang="en-US" dirty="0" smtClean="0"/>
              <a:t>levels</a:t>
            </a:r>
          </a:p>
          <a:p>
            <a:r>
              <a:rPr lang="en-US" dirty="0" err="1" smtClean="0"/>
              <a:t>Stenosis</a:t>
            </a:r>
            <a:r>
              <a:rPr lang="en-US" dirty="0" smtClean="0"/>
              <a:t> (narrowing of a hole)</a:t>
            </a:r>
          </a:p>
          <a:p>
            <a:r>
              <a:rPr lang="en-US" dirty="0" smtClean="0"/>
              <a:t>Foramen (hole for peripheral nerves)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150" y="2543175"/>
            <a:ext cx="45148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657725"/>
            <a:ext cx="341947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Spinal Canal </a:t>
            </a:r>
            <a:r>
              <a:rPr lang="en-US" dirty="0" err="1" smtClean="0"/>
              <a:t>Stenosis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4343400"/>
          </a:xfrm>
        </p:spPr>
        <p:txBody>
          <a:bodyPr/>
          <a:lstStyle/>
          <a:p>
            <a:r>
              <a:rPr lang="en-US" dirty="0" smtClean="0"/>
              <a:t>Causes</a:t>
            </a:r>
          </a:p>
          <a:p>
            <a:pPr lvl="1"/>
            <a:r>
              <a:rPr lang="en-US" dirty="0" smtClean="0"/>
              <a:t>Hypertrophy of the </a:t>
            </a:r>
            <a:r>
              <a:rPr lang="en-US" dirty="0" err="1" smtClean="0"/>
              <a:t>Ligamentum</a:t>
            </a:r>
            <a:r>
              <a:rPr lang="en-US" dirty="0" smtClean="0"/>
              <a:t> </a:t>
            </a:r>
            <a:r>
              <a:rPr lang="en-US" dirty="0" err="1" smtClean="0"/>
              <a:t>Flavum</a:t>
            </a:r>
            <a:endParaRPr lang="en-US" dirty="0" smtClean="0"/>
          </a:p>
          <a:p>
            <a:pPr lvl="1"/>
            <a:r>
              <a:rPr lang="en-US" dirty="0" err="1" smtClean="0"/>
              <a:t>Arthrotic</a:t>
            </a:r>
            <a:r>
              <a:rPr lang="en-US" dirty="0" smtClean="0"/>
              <a:t> </a:t>
            </a:r>
            <a:r>
              <a:rPr lang="en-US" dirty="0" err="1" smtClean="0"/>
              <a:t>hypertopy</a:t>
            </a:r>
            <a:r>
              <a:rPr lang="en-US" dirty="0" smtClean="0"/>
              <a:t> of the facet joints</a:t>
            </a:r>
          </a:p>
          <a:p>
            <a:pPr lvl="1"/>
            <a:r>
              <a:rPr lang="en-US" dirty="0" smtClean="0"/>
              <a:t>Disc protrusion/</a:t>
            </a:r>
            <a:r>
              <a:rPr lang="en-US" dirty="0" err="1" smtClean="0"/>
              <a:t>herniation</a:t>
            </a:r>
            <a:endParaRPr lang="en-US" dirty="0" smtClean="0"/>
          </a:p>
          <a:p>
            <a:r>
              <a:rPr lang="en-US" dirty="0" smtClean="0"/>
              <a:t>Low back pain radiating into the leg</a:t>
            </a:r>
          </a:p>
          <a:p>
            <a:pPr lvl="1"/>
            <a:r>
              <a:rPr lang="en-US" dirty="0" err="1" smtClean="0"/>
              <a:t>Paraesthesia</a:t>
            </a:r>
            <a:r>
              <a:rPr lang="en-US" dirty="0" smtClean="0"/>
              <a:t>, weakness, numbness</a:t>
            </a:r>
          </a:p>
          <a:p>
            <a:pPr lvl="1"/>
            <a:r>
              <a:rPr lang="en-US" dirty="0" smtClean="0"/>
              <a:t>Improvement when sitting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8712" y="914400"/>
            <a:ext cx="4205288" cy="282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24400"/>
            <a:ext cx="232621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5149851"/>
            <a:ext cx="1828800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5131408"/>
            <a:ext cx="1676400" cy="1726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3688392"/>
            <a:ext cx="3276599" cy="316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Spondylolisthesis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343400"/>
          </a:xfrm>
        </p:spPr>
        <p:txBody>
          <a:bodyPr/>
          <a:lstStyle/>
          <a:p>
            <a:r>
              <a:rPr lang="en-US" dirty="0" smtClean="0"/>
              <a:t>Anterior </a:t>
            </a:r>
            <a:r>
              <a:rPr lang="en-US" dirty="0" err="1" smtClean="0"/>
              <a:t>subluxation</a:t>
            </a:r>
            <a:r>
              <a:rPr lang="en-US" dirty="0" smtClean="0"/>
              <a:t> (movement) of one vertebral body compared to another</a:t>
            </a:r>
          </a:p>
          <a:p>
            <a:r>
              <a:rPr lang="en-US" dirty="0" smtClean="0"/>
              <a:t>Symptoms</a:t>
            </a:r>
          </a:p>
          <a:p>
            <a:pPr lvl="1"/>
            <a:r>
              <a:rPr lang="en-US" dirty="0" smtClean="0"/>
              <a:t>Lower back pain</a:t>
            </a:r>
          </a:p>
          <a:p>
            <a:pPr lvl="1"/>
            <a:r>
              <a:rPr lang="en-US" dirty="0" smtClean="0"/>
              <a:t>non-</a:t>
            </a:r>
            <a:r>
              <a:rPr lang="en-US" dirty="0" err="1" smtClean="0"/>
              <a:t>radicular</a:t>
            </a:r>
            <a:r>
              <a:rPr lang="en-US" dirty="0" smtClean="0"/>
              <a:t> leg pain</a:t>
            </a:r>
          </a:p>
          <a:p>
            <a:pPr lvl="1"/>
            <a:r>
              <a:rPr lang="en-US" dirty="0" smtClean="0"/>
              <a:t>worsens </a:t>
            </a:r>
            <a:r>
              <a:rPr lang="en-US" dirty="0" err="1" smtClean="0"/>
              <a:t>wehen</a:t>
            </a:r>
            <a:r>
              <a:rPr lang="en-US" dirty="0" smtClean="0"/>
              <a:t> standing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8350" y="533400"/>
            <a:ext cx="3295650" cy="597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533400"/>
            <a:ext cx="20764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400550"/>
            <a:ext cx="59245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Scoliosis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343400"/>
          </a:xfrm>
        </p:spPr>
        <p:txBody>
          <a:bodyPr/>
          <a:lstStyle/>
          <a:p>
            <a:r>
              <a:rPr lang="en-US" dirty="0" err="1" smtClean="0"/>
              <a:t>assymetrical</a:t>
            </a:r>
            <a:r>
              <a:rPr lang="en-US" dirty="0" smtClean="0"/>
              <a:t> tilt of lumbar vertebrae</a:t>
            </a:r>
          </a:p>
          <a:p>
            <a:r>
              <a:rPr lang="en-US" dirty="0" smtClean="0"/>
              <a:t>rotation of motion segments</a:t>
            </a:r>
          </a:p>
          <a:p>
            <a:r>
              <a:rPr lang="en-US" dirty="0" smtClean="0"/>
              <a:t>loss of lumbar or segmental </a:t>
            </a:r>
            <a:r>
              <a:rPr lang="en-US" dirty="0" err="1" smtClean="0"/>
              <a:t>lordosis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2825" y="1219200"/>
            <a:ext cx="17811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4" name="Picture 2" descr="http://www.wecreatewellness.com/wp-content/uploads/2009/04/040309-0116-scoliosis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3675" y="4267200"/>
            <a:ext cx="2600325" cy="2590800"/>
          </a:xfrm>
          <a:prstGeom prst="rect">
            <a:avLst/>
          </a:prstGeom>
          <a:noFill/>
        </p:spPr>
      </p:pic>
      <p:pic>
        <p:nvPicPr>
          <p:cNvPr id="54276" name="Picture 4" descr="http://internaf.org/images/scoliosis1.jpg"/>
          <p:cNvPicPr>
            <a:picLocks noChangeAspect="1" noChangeArrowheads="1"/>
          </p:cNvPicPr>
          <p:nvPr/>
        </p:nvPicPr>
        <p:blipFill>
          <a:blip r:embed="rId4" cstate="print"/>
          <a:srcRect t="3836" b="4092"/>
          <a:stretch>
            <a:fillRect/>
          </a:stretch>
        </p:blipFill>
        <p:spPr bwMode="auto">
          <a:xfrm>
            <a:off x="838200" y="3022600"/>
            <a:ext cx="5753100" cy="383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Failed </a:t>
            </a:r>
            <a:r>
              <a:rPr lang="en-US" dirty="0" err="1" smtClean="0"/>
              <a:t>Backsurgery</a:t>
            </a:r>
            <a:r>
              <a:rPr lang="en-US" dirty="0" smtClean="0"/>
              <a:t>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obvious as it sounds</a:t>
            </a:r>
          </a:p>
          <a:p>
            <a:pPr lvl="1"/>
            <a:r>
              <a:rPr lang="en-US" dirty="0" smtClean="0"/>
              <a:t>Many causes</a:t>
            </a:r>
          </a:p>
          <a:p>
            <a:pPr lvl="2"/>
            <a:r>
              <a:rPr lang="en-US" dirty="0" smtClean="0"/>
              <a:t>Implant misplacement</a:t>
            </a:r>
          </a:p>
          <a:p>
            <a:pPr lvl="2"/>
            <a:r>
              <a:rPr lang="en-US" dirty="0" smtClean="0"/>
              <a:t>Surgeon doesn’t understand biomechanics</a:t>
            </a:r>
          </a:p>
          <a:p>
            <a:pPr lvl="2"/>
            <a:r>
              <a:rPr lang="en-US" dirty="0" smtClean="0"/>
              <a:t>Implant failure</a:t>
            </a:r>
          </a:p>
          <a:p>
            <a:pPr lvl="2"/>
            <a:r>
              <a:rPr lang="en-US" dirty="0" smtClean="0"/>
              <a:t>Implant migration</a:t>
            </a:r>
          </a:p>
          <a:p>
            <a:pPr lvl="2"/>
            <a:r>
              <a:rPr lang="en-US" dirty="0" err="1" smtClean="0"/>
              <a:t>Psuedoarthrosis</a:t>
            </a:r>
            <a:r>
              <a:rPr lang="en-US" dirty="0" smtClean="0"/>
              <a:t> (Lack of fusion)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1613" y="3295433"/>
            <a:ext cx="3862387" cy="356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143000"/>
            <a:ext cx="165735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0500" y="1676400"/>
            <a:ext cx="229350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5" name="Picture 17" descr="SM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14400" y="0"/>
            <a:ext cx="8229600" cy="6858000"/>
          </a:xfrm>
        </p:spPr>
      </p:pic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Motion Segment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457200" y="2133600"/>
            <a:ext cx="35814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b="1"/>
              <a:t>Total movement is limited by intact:</a:t>
            </a:r>
          </a:p>
          <a:p>
            <a:pPr>
              <a:buFontTx/>
              <a:buChar char="•"/>
            </a:pPr>
            <a:r>
              <a:rPr lang="en-US" sz="1600"/>
              <a:t>Annulus</a:t>
            </a:r>
          </a:p>
          <a:p>
            <a:pPr>
              <a:buFontTx/>
              <a:buChar char="•"/>
            </a:pPr>
            <a:r>
              <a:rPr lang="en-US" sz="1600"/>
              <a:t>Sharpey’s Fibers</a:t>
            </a:r>
          </a:p>
          <a:p>
            <a:pPr>
              <a:buFontTx/>
              <a:buChar char="•"/>
            </a:pPr>
            <a:r>
              <a:rPr lang="en-US" sz="1600"/>
              <a:t>ALL</a:t>
            </a:r>
          </a:p>
          <a:p>
            <a:pPr>
              <a:buFontTx/>
              <a:buChar char="•"/>
            </a:pPr>
            <a:r>
              <a:rPr lang="en-US" sz="1600"/>
              <a:t>PLL</a:t>
            </a:r>
          </a:p>
          <a:p>
            <a:pPr>
              <a:buFontTx/>
              <a:buChar char="•"/>
            </a:pPr>
            <a:r>
              <a:rPr lang="en-US" sz="1600"/>
              <a:t>3 Joint Complex</a:t>
            </a:r>
          </a:p>
          <a:p>
            <a:pPr>
              <a:buFontTx/>
              <a:buChar char="•"/>
            </a:pPr>
            <a:r>
              <a:rPr lang="en-US" sz="1600"/>
              <a:t>Ligamentous structures</a:t>
            </a:r>
          </a:p>
          <a:p>
            <a:pPr>
              <a:buFontTx/>
              <a:buChar char="•"/>
            </a:pPr>
            <a:r>
              <a:rPr lang="en-US" sz="1600"/>
              <a:t>Muscles</a:t>
            </a:r>
          </a:p>
        </p:txBody>
      </p:sp>
      <p:sp>
        <p:nvSpPr>
          <p:cNvPr id="17424" name="Text Box 16"/>
          <p:cNvSpPr txBox="1">
            <a:spLocks noChangeArrowheads="1"/>
          </p:cNvSpPr>
          <p:nvPr/>
        </p:nvSpPr>
        <p:spPr bwMode="auto">
          <a:xfrm>
            <a:off x="457200" y="1676400"/>
            <a:ext cx="3581400" cy="457200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6 degrees of freedom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Anterior/Posterior weight balance </a:t>
            </a:r>
          </a:p>
        </p:txBody>
      </p:sp>
      <p:pic>
        <p:nvPicPr>
          <p:cNvPr id="76806" name="Picture 6" descr="Weight Bearing SM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3614" t="23480" r="11510" b="9435"/>
          <a:stretch>
            <a:fillRect/>
          </a:stretch>
        </p:blipFill>
        <p:spPr>
          <a:xfrm>
            <a:off x="1066800" y="1905000"/>
            <a:ext cx="7162800" cy="43418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motion actually occurs?</a:t>
            </a:r>
          </a:p>
        </p:txBody>
      </p:sp>
      <p:pic>
        <p:nvPicPr>
          <p:cNvPr id="18441" name="Picture 9"/>
          <p:cNvPicPr>
            <a:picLocks noGrp="1" noChangeArrowheads="1"/>
          </p:cNvPicPr>
          <p:nvPr>
            <p:ph sz="quarter" idx="3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828800"/>
            <a:ext cx="3886200" cy="3962400"/>
          </a:xfrm>
          <a:ln/>
        </p:spPr>
      </p:pic>
      <p:pic>
        <p:nvPicPr>
          <p:cNvPr id="18458" name="Picture 26" descr="func uni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1864" t="18488" r="5084"/>
          <a:stretch>
            <a:fillRect/>
          </a:stretch>
        </p:blipFill>
        <p:spPr>
          <a:xfrm>
            <a:off x="4267200" y="1905000"/>
            <a:ext cx="4876800" cy="3509963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pPr algn="ctr"/>
            <a:r>
              <a:rPr lang="en-US" b="1" smtClean="0"/>
              <a:t>Spine Biomechanics and Kinesiology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58775" y="762000"/>
            <a:ext cx="8785225" cy="2695575"/>
            <a:chOff x="113" y="527"/>
            <a:chExt cx="5534" cy="1698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13" y="533"/>
              <a:ext cx="2720" cy="1692"/>
              <a:chOff x="113" y="533"/>
              <a:chExt cx="2720" cy="1692"/>
            </a:xfrm>
          </p:grpSpPr>
          <p:pic>
            <p:nvPicPr>
              <p:cNvPr id="52232" name="Picture 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3" y="533"/>
                <a:ext cx="2720" cy="16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2233" name="Picture 9" descr="flexio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837" y="664"/>
                <a:ext cx="818" cy="906"/>
              </a:xfrm>
              <a:prstGeom prst="rect">
                <a:avLst/>
              </a:prstGeom>
              <a:noFill/>
            </p:spPr>
          </p:pic>
          <p:pic>
            <p:nvPicPr>
              <p:cNvPr id="52234" name="Picture 10" descr="flexion wirbel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26" y="1035"/>
                <a:ext cx="637" cy="679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2927" y="527"/>
              <a:ext cx="2720" cy="1692"/>
              <a:chOff x="2927" y="527"/>
              <a:chExt cx="2720" cy="1692"/>
            </a:xfrm>
          </p:grpSpPr>
          <p:pic>
            <p:nvPicPr>
              <p:cNvPr id="52236" name="Picture 1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27" y="527"/>
                <a:ext cx="2720" cy="16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2237" name="Picture 13" descr="biegu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087" y="661"/>
                <a:ext cx="517" cy="909"/>
              </a:xfrm>
              <a:prstGeom prst="rect">
                <a:avLst/>
              </a:prstGeom>
              <a:noFill/>
            </p:spPr>
          </p:pic>
          <p:pic>
            <p:nvPicPr>
              <p:cNvPr id="52238" name="Picture 14" descr="biegung wirbel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037" y="1161"/>
                <a:ext cx="601" cy="681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61950" y="3352800"/>
            <a:ext cx="8782050" cy="2708275"/>
            <a:chOff x="115" y="2464"/>
            <a:chExt cx="5532" cy="1706"/>
          </a:xfrm>
        </p:grpSpPr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115" y="2464"/>
              <a:ext cx="2720" cy="1692"/>
              <a:chOff x="115" y="2464"/>
              <a:chExt cx="2720" cy="1692"/>
            </a:xfrm>
          </p:grpSpPr>
          <p:pic>
            <p:nvPicPr>
              <p:cNvPr id="52241" name="Picture 1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115" y="2464"/>
                <a:ext cx="2720" cy="16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2242" name="Picture 18" descr="torsion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369" y="2886"/>
                <a:ext cx="286" cy="907"/>
              </a:xfrm>
              <a:prstGeom prst="rect">
                <a:avLst/>
              </a:prstGeom>
              <a:noFill/>
            </p:spPr>
          </p:pic>
          <p:pic>
            <p:nvPicPr>
              <p:cNvPr id="52243" name="Picture 19" descr="torsion wirbel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109" y="2568"/>
                <a:ext cx="637" cy="680"/>
              </a:xfrm>
              <a:prstGeom prst="rect">
                <a:avLst/>
              </a:prstGeom>
              <a:noFill/>
            </p:spPr>
          </p:pic>
        </p:grp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927" y="2478"/>
              <a:ext cx="2720" cy="1692"/>
              <a:chOff x="2927" y="2478"/>
              <a:chExt cx="2720" cy="1692"/>
            </a:xfrm>
          </p:grpSpPr>
          <p:pic>
            <p:nvPicPr>
              <p:cNvPr id="52245" name="Picture 21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2927" y="2478"/>
                <a:ext cx="2720" cy="16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2246" name="Picture 22" descr="axial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286" y="2568"/>
                <a:ext cx="354" cy="907"/>
              </a:xfrm>
              <a:prstGeom prst="rect">
                <a:avLst/>
              </a:prstGeom>
              <a:noFill/>
            </p:spPr>
          </p:pic>
          <p:pic>
            <p:nvPicPr>
              <p:cNvPr id="52247" name="Picture 23" descr="axial wirbel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3379" y="2886"/>
                <a:ext cx="753" cy="1043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The spine is: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038600" cy="4343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7 Cervical, 12 Thoracic, 5 Lumbar vertebrae, Sacrum and Coccyx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23 discs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Annulus </a:t>
            </a:r>
            <a:r>
              <a:rPr lang="en-US" sz="1600" dirty="0" err="1" smtClean="0"/>
              <a:t>Fibrousus</a:t>
            </a:r>
            <a:endParaRPr lang="en-US" sz="1600" dirty="0" smtClean="0"/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Nucleus </a:t>
            </a:r>
            <a:r>
              <a:rPr lang="en-US" sz="1600" dirty="0" err="1" smtClean="0"/>
              <a:t>Pulposus</a:t>
            </a:r>
            <a:endParaRPr lang="en-US" sz="1600" dirty="0" smtClean="0"/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Nervous System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Cord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err="1" smtClean="0"/>
              <a:t>Cauda</a:t>
            </a:r>
            <a:r>
              <a:rPr lang="en-US" sz="1600" dirty="0" smtClean="0"/>
              <a:t> </a:t>
            </a:r>
            <a:r>
              <a:rPr lang="en-US" sz="1600" dirty="0" err="1" smtClean="0"/>
              <a:t>Equina</a:t>
            </a:r>
            <a:endParaRPr lang="en-US" sz="1600" dirty="0" smtClean="0"/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Peripheral Nerves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Blood Vessels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Vertebral Artery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Aorta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1600" dirty="0" smtClean="0"/>
              <a:t>Vena </a:t>
            </a:r>
            <a:r>
              <a:rPr lang="en-US" sz="1600" dirty="0" err="1" smtClean="0"/>
              <a:t>Ceva</a:t>
            </a:r>
            <a:endParaRPr lang="en-US" sz="1600" dirty="0" smtClean="0"/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Muscles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Ligaments</a:t>
            </a:r>
          </a:p>
          <a:p>
            <a:pPr lvl="1">
              <a:lnSpc>
                <a:spcPct val="80000"/>
              </a:lnSpc>
            </a:pPr>
            <a:endParaRPr lang="en-US" sz="1600" dirty="0" smtClean="0"/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>
            <p:ph sz="half" idx="4294967295"/>
          </p:nvPr>
        </p:nvGraphicFramePr>
        <p:xfrm>
          <a:off x="4991100" y="0"/>
          <a:ext cx="4152900" cy="6858000"/>
        </p:xfrm>
        <a:graphic>
          <a:graphicData uri="http://schemas.openxmlformats.org/presentationml/2006/ole">
            <p:oleObj spid="_x0000_s2050" name="Photo Editor Photo" r:id="rId3" imgW="8752381" imgH="14447619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smtClean="0"/>
              <a:t>Cervical Spine</a:t>
            </a:r>
            <a:endParaRPr lang="en-US" sz="2800" b="1" i="1" smtClean="0">
              <a:solidFill>
                <a:schemeClr val="accent2"/>
              </a:solidFill>
            </a:endParaRPr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800600" y="1752600"/>
            <a:ext cx="4038600" cy="4343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400" dirty="0" smtClean="0"/>
              <a:t>Motion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2000" dirty="0" err="1" smtClean="0"/>
              <a:t>Occipitoatlantoaxial</a:t>
            </a:r>
            <a:r>
              <a:rPr lang="en-US" sz="2000" dirty="0" smtClean="0"/>
              <a:t> complex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specialized articulation 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large ROM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60% axial rotation 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2000" dirty="0" smtClean="0"/>
              <a:t>C3-C7</a:t>
            </a:r>
          </a:p>
          <a:p>
            <a:pPr lvl="2">
              <a:lnSpc>
                <a:spcPct val="80000"/>
              </a:lnSpc>
              <a:spcBef>
                <a:spcPts val="600"/>
              </a:spcBef>
            </a:pPr>
            <a:r>
              <a:rPr lang="en-US" sz="1800" dirty="0" smtClean="0"/>
              <a:t>High flexibility in Flexion/Extension and Lateral bending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400" dirty="0" smtClean="0"/>
              <a:t>Axial Forces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2000" dirty="0" smtClean="0"/>
              <a:t>&lt;100N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en-US" sz="2400" dirty="0" err="1" smtClean="0"/>
              <a:t>Torsional</a:t>
            </a:r>
            <a:r>
              <a:rPr lang="en-US" sz="2400" dirty="0" smtClean="0"/>
              <a:t> Forces</a:t>
            </a:r>
          </a:p>
          <a:p>
            <a:pPr lvl="1">
              <a:lnSpc>
                <a:spcPct val="80000"/>
              </a:lnSpc>
              <a:spcBef>
                <a:spcPts val="600"/>
              </a:spcBef>
            </a:pPr>
            <a:r>
              <a:rPr lang="en-US" sz="2000" dirty="0" smtClean="0"/>
              <a:t>&lt;2 to 3 Nm </a:t>
            </a:r>
          </a:p>
        </p:txBody>
      </p:sp>
      <p:pic>
        <p:nvPicPr>
          <p:cNvPr id="61443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3581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8" rIns="92075" bIns="46038"/>
          <a:lstStyle/>
          <a:p>
            <a:r>
              <a:rPr lang="en-US" smtClean="0"/>
              <a:t>Thoracic Spine</a:t>
            </a:r>
            <a:endParaRPr lang="en-US" i="1" smtClean="0">
              <a:solidFill>
                <a:schemeClr val="accent2"/>
              </a:solidFill>
            </a:endParaRPr>
          </a:p>
        </p:txBody>
      </p:sp>
      <p:sp>
        <p:nvSpPr>
          <p:cNvPr id="63496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1600200"/>
            <a:ext cx="4038600" cy="4343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/>
              <a:t>Motion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Flex-ex – upper: 4º, middle: 6º, lower: 12º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Lateral bending – upper: 6º, lower </a:t>
            </a:r>
            <a:r>
              <a:rPr lang="en-US" sz="2400" dirty="0" smtClean="0"/>
              <a:t>2/3</a:t>
            </a:r>
            <a:r>
              <a:rPr lang="en-US" sz="1600" dirty="0" smtClean="0"/>
              <a:t>: </a:t>
            </a:r>
            <a:r>
              <a:rPr lang="en-US" sz="2000" dirty="0" smtClean="0"/>
              <a:t>9º</a:t>
            </a:r>
            <a:endParaRPr lang="en-US" sz="1600" dirty="0" smtClean="0"/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Axial rotation – upper </a:t>
            </a:r>
            <a:r>
              <a:rPr lang="en-US" sz="2400" dirty="0" smtClean="0"/>
              <a:t>1/2</a:t>
            </a:r>
            <a:r>
              <a:rPr lang="en-US" sz="2000" dirty="0" smtClean="0"/>
              <a:t>: 8º, lower 3 segments: 2º each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smtClean="0"/>
              <a:t>Axial Forces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&lt;1000N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400" dirty="0" err="1" smtClean="0"/>
              <a:t>Torsional</a:t>
            </a:r>
            <a:r>
              <a:rPr lang="en-US" sz="2400" dirty="0" smtClean="0"/>
              <a:t> Forces</a:t>
            </a:r>
          </a:p>
          <a:p>
            <a:pPr lvl="1">
              <a:lnSpc>
                <a:spcPct val="90000"/>
              </a:lnSpc>
              <a:spcBef>
                <a:spcPts val="600"/>
              </a:spcBef>
            </a:pPr>
            <a:r>
              <a:rPr lang="en-US" sz="2000" dirty="0" smtClean="0"/>
              <a:t>&lt;7 to 8 Nm</a:t>
            </a:r>
          </a:p>
        </p:txBody>
      </p:sp>
      <p:pic>
        <p:nvPicPr>
          <p:cNvPr id="63491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066800"/>
            <a:ext cx="2247900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20" name="Picture 8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2811463" cy="48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24" name="Rectangle 12"/>
          <p:cNvSpPr>
            <a:spLocks noGrp="1" noChangeArrowheads="1"/>
          </p:cNvSpPr>
          <p:nvPr>
            <p:ph type="title"/>
          </p:nvPr>
        </p:nvSpPr>
        <p:spPr>
          <a:xfrm>
            <a:off x="533400" y="838200"/>
            <a:ext cx="8229600" cy="685800"/>
          </a:xfrm>
          <a:noFill/>
          <a:ln/>
        </p:spPr>
        <p:txBody>
          <a:bodyPr/>
          <a:lstStyle/>
          <a:p>
            <a:r>
              <a:rPr lang="en-US" smtClean="0"/>
              <a:t>Lumbar Spine</a:t>
            </a:r>
          </a:p>
        </p:txBody>
      </p:sp>
      <p:sp>
        <p:nvSpPr>
          <p:cNvPr id="64525" name="Rectangle 13"/>
          <p:cNvSpPr>
            <a:spLocks noChangeArrowheads="1"/>
          </p:cNvSpPr>
          <p:nvPr/>
        </p:nvSpPr>
        <p:spPr bwMode="auto">
          <a:xfrm>
            <a:off x="4953000" y="1524000"/>
            <a:ext cx="4038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/>
              <a:t>Motion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/>
              <a:t>Flexion-Extension ranges from 4 to 16 degrees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/>
              <a:t>Lateral bending ~6°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/>
              <a:t>Very little axial rotation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/>
              <a:t>Axial Forces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/>
              <a:t>&lt;3000N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/>
              <a:t>Torsional Forces</a:t>
            </a:r>
          </a:p>
          <a:p>
            <a:pPr marL="742950" lvl="1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/>
              <a:t>&lt;10 to 15 Nm</a:t>
            </a: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motion of spin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0" y="1295400"/>
            <a:ext cx="6696075" cy="5318125"/>
          </a:xfrm>
          <a:noFill/>
          <a:ln/>
        </p:spPr>
      </p:pic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Overview of Motion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/>
          <p:cNvSpPr txBox="1">
            <a:spLocks noChangeArrowheads="1"/>
          </p:cNvSpPr>
          <p:nvPr/>
        </p:nvSpPr>
        <p:spPr bwMode="auto">
          <a:xfrm>
            <a:off x="0" y="152400"/>
            <a:ext cx="82296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r>
              <a:rPr lang="en-US" sz="2400" b="1">
                <a:solidFill>
                  <a:schemeClr val="tx1"/>
                </a:solidFill>
              </a:rPr>
              <a:t>The Complicated Biomechanics of the Natural Disc</a:t>
            </a:r>
          </a:p>
        </p:txBody>
      </p:sp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3429000" y="990600"/>
            <a:ext cx="3733800" cy="434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The disc, ligaments, and facet anatomy all directly impact the biomechanics of the natural disc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IAR or COR : an easy way for us to think about motion.</a:t>
            </a:r>
          </a:p>
          <a:p>
            <a:r>
              <a:rPr lang="en-US">
                <a:solidFill>
                  <a:schemeClr val="tx1"/>
                </a:solidFill>
              </a:rPr>
              <a:t>Motion is really a combination of linked moments (rotation) and translation. 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3219450" cy="4819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198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505200"/>
            <a:ext cx="6172200" cy="32464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199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750" y="762000"/>
            <a:ext cx="2000250" cy="2895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Placeholder 2"/>
          <p:cNvSpPr>
            <a:spLocks noGrp="1"/>
          </p:cNvSpPr>
          <p:nvPr>
            <p:ph type="body" idx="1"/>
          </p:nvPr>
        </p:nvSpPr>
        <p:spPr>
          <a:xfrm>
            <a:off x="0" y="914400"/>
            <a:ext cx="6705600" cy="639763"/>
          </a:xfrm>
        </p:spPr>
        <p:txBody>
          <a:bodyPr/>
          <a:lstStyle/>
          <a:p>
            <a:pPr eaLnBrk="1"/>
            <a:r>
              <a:rPr lang="en-US" smtClean="0"/>
              <a:t>Thankfully, this has been studied</a:t>
            </a:r>
          </a:p>
        </p:txBody>
      </p:sp>
      <p:sp>
        <p:nvSpPr>
          <p:cNvPr id="43011" name="Content Placeholder 3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7620000" cy="3951288"/>
          </a:xfrm>
        </p:spPr>
        <p:txBody>
          <a:bodyPr/>
          <a:lstStyle/>
          <a:p>
            <a:pPr marL="0" indent="0" eaLnBrk="1"/>
            <a:r>
              <a:rPr lang="en-US" dirty="0" smtClean="0"/>
              <a:t>Unfortunately, the conclusions have been conflicting</a:t>
            </a:r>
          </a:p>
          <a:p>
            <a:pPr marL="0" indent="0" eaLnBrk="1"/>
            <a:r>
              <a:rPr lang="en-US" dirty="0" smtClean="0"/>
              <a:t>	It’s very difficult to measure. 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8" y="2743200"/>
            <a:ext cx="8786812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Text Box 1"/>
          <p:cNvSpPr txBox="1">
            <a:spLocks noChangeArrowheads="1"/>
          </p:cNvSpPr>
          <p:nvPr/>
        </p:nvSpPr>
        <p:spPr bwMode="auto">
          <a:xfrm>
            <a:off x="0" y="152400"/>
            <a:ext cx="82296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The Complicated Biomechanics of the Natural Disc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1"/>
          <p:cNvSpPr txBox="1">
            <a:spLocks noChangeArrowheads="1"/>
          </p:cNvSpPr>
          <p:nvPr/>
        </p:nvSpPr>
        <p:spPr bwMode="auto">
          <a:xfrm>
            <a:off x="762000" y="3730625"/>
            <a:ext cx="7772400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 smtClean="0">
                <a:solidFill>
                  <a:srgbClr val="000000"/>
                </a:solidFill>
              </a:rPr>
              <a:t>Surgical Technique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029" name="Text Box 2"/>
          <p:cNvSpPr txBox="1">
            <a:spLocks noChangeArrowheads="1"/>
          </p:cNvSpPr>
          <p:nvPr/>
        </p:nvSpPr>
        <p:spPr bwMode="auto">
          <a:xfrm>
            <a:off x="762000" y="4343400"/>
            <a:ext cx="7772400" cy="377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90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dirty="0" smtClean="0">
                <a:solidFill>
                  <a:srgbClr val="000000"/>
                </a:solidFill>
              </a:rPr>
              <a:t>Anterior Approach and implantation technique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5484813" y="3581400"/>
          <a:ext cx="3659187" cy="2362200"/>
        </p:xfrm>
        <a:graphic>
          <a:graphicData uri="http://schemas.openxmlformats.org/presentationml/2006/ole">
            <p:oleObj spid="_x0000_s39938" r:id="rId4" imgW="11761905" imgH="7628571" progId="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pPr eaLnBrk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smtClean="0"/>
              <a:t>Muscular structures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946275"/>
            <a:ext cx="4830763" cy="3689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1270000" y="1984375"/>
            <a:ext cx="1130300" cy="487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Psoas major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muscle</a:t>
            </a:r>
          </a:p>
        </p:txBody>
      </p:sp>
      <p:sp>
        <p:nvSpPr>
          <p:cNvPr id="33797" name="Line 4"/>
          <p:cNvSpPr>
            <a:spLocks noChangeShapeType="1"/>
          </p:cNvSpPr>
          <p:nvPr/>
        </p:nvSpPr>
        <p:spPr bwMode="auto">
          <a:xfrm>
            <a:off x="2592388" y="2276475"/>
            <a:ext cx="2741612" cy="603250"/>
          </a:xfrm>
          <a:prstGeom prst="line">
            <a:avLst/>
          </a:prstGeom>
          <a:noFill/>
          <a:ln w="38160">
            <a:solidFill>
              <a:srgbClr val="8F999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798" name="Rectangle 5"/>
          <p:cNvSpPr>
            <a:spLocks noChangeArrowheads="1"/>
          </p:cNvSpPr>
          <p:nvPr/>
        </p:nvSpPr>
        <p:spPr bwMode="auto">
          <a:xfrm>
            <a:off x="1285875" y="2930525"/>
            <a:ext cx="1003300" cy="730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Quadratus 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lumborum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muscle</a:t>
            </a:r>
          </a:p>
        </p:txBody>
      </p:sp>
      <p:sp>
        <p:nvSpPr>
          <p:cNvPr id="33799" name="Line 6"/>
          <p:cNvSpPr>
            <a:spLocks noChangeShapeType="1"/>
          </p:cNvSpPr>
          <p:nvPr/>
        </p:nvSpPr>
        <p:spPr bwMode="auto">
          <a:xfrm>
            <a:off x="2555875" y="3284538"/>
            <a:ext cx="2016125" cy="509587"/>
          </a:xfrm>
          <a:prstGeom prst="line">
            <a:avLst/>
          </a:prstGeom>
          <a:noFill/>
          <a:ln w="38160">
            <a:solidFill>
              <a:srgbClr val="8F999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984250" y="4286250"/>
            <a:ext cx="2030413" cy="12176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Erector spinae</a:t>
            </a: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muscle</a:t>
            </a:r>
          </a:p>
          <a:p>
            <a:pPr marL="357188" indent="-352425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illiocostalis</a:t>
            </a:r>
          </a:p>
          <a:p>
            <a:pPr marL="357188" indent="-352425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longissimus</a:t>
            </a:r>
          </a:p>
          <a:p>
            <a:pPr marL="357188" indent="-352425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spinalis</a:t>
            </a:r>
          </a:p>
        </p:txBody>
      </p:sp>
      <p:sp>
        <p:nvSpPr>
          <p:cNvPr id="33801" name="Line 8"/>
          <p:cNvSpPr>
            <a:spLocks noChangeShapeType="1"/>
          </p:cNvSpPr>
          <p:nvPr/>
        </p:nvSpPr>
        <p:spPr bwMode="auto">
          <a:xfrm flipV="1">
            <a:off x="2555875" y="4246563"/>
            <a:ext cx="2168525" cy="627062"/>
          </a:xfrm>
          <a:prstGeom prst="line">
            <a:avLst/>
          </a:prstGeom>
          <a:noFill/>
          <a:ln w="38160">
            <a:solidFill>
              <a:srgbClr val="8F999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02" name="Line 9"/>
          <p:cNvSpPr>
            <a:spLocks noChangeShapeType="1"/>
          </p:cNvSpPr>
          <p:nvPr/>
        </p:nvSpPr>
        <p:spPr bwMode="auto">
          <a:xfrm flipV="1">
            <a:off x="2627313" y="4468813"/>
            <a:ext cx="2630487" cy="693737"/>
          </a:xfrm>
          <a:prstGeom prst="line">
            <a:avLst/>
          </a:prstGeom>
          <a:noFill/>
          <a:ln w="38160">
            <a:solidFill>
              <a:srgbClr val="8F999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03" name="Line 10"/>
          <p:cNvSpPr>
            <a:spLocks noChangeShapeType="1"/>
          </p:cNvSpPr>
          <p:nvPr/>
        </p:nvSpPr>
        <p:spPr bwMode="auto">
          <a:xfrm flipV="1">
            <a:off x="5003800" y="4935538"/>
            <a:ext cx="1584325" cy="1162050"/>
          </a:xfrm>
          <a:prstGeom prst="line">
            <a:avLst/>
          </a:prstGeom>
          <a:noFill/>
          <a:ln w="38160">
            <a:solidFill>
              <a:srgbClr val="8F999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04" name="Line 11"/>
          <p:cNvSpPr>
            <a:spLocks noChangeShapeType="1"/>
          </p:cNvSpPr>
          <p:nvPr/>
        </p:nvSpPr>
        <p:spPr bwMode="auto">
          <a:xfrm flipV="1">
            <a:off x="5003800" y="4000500"/>
            <a:ext cx="3095625" cy="2386013"/>
          </a:xfrm>
          <a:prstGeom prst="line">
            <a:avLst/>
          </a:prstGeom>
          <a:noFill/>
          <a:ln w="38160">
            <a:solidFill>
              <a:srgbClr val="8F999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05" name="Line 12"/>
          <p:cNvSpPr>
            <a:spLocks noChangeShapeType="1"/>
          </p:cNvSpPr>
          <p:nvPr/>
        </p:nvSpPr>
        <p:spPr bwMode="auto">
          <a:xfrm flipV="1">
            <a:off x="2195513" y="4475163"/>
            <a:ext cx="3748087" cy="903287"/>
          </a:xfrm>
          <a:prstGeom prst="line">
            <a:avLst/>
          </a:prstGeom>
          <a:noFill/>
          <a:ln w="38160">
            <a:solidFill>
              <a:srgbClr val="8F999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3455988" y="5699125"/>
            <a:ext cx="3562350" cy="73025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271463" indent="-266700" hangingPunct="1">
              <a:lnSpc>
                <a:spcPct val="100000"/>
              </a:lnSpc>
              <a:buClrTx/>
              <a:buFontTx/>
              <a:buNone/>
              <a:tabLst>
                <a:tab pos="271463" algn="l"/>
                <a:tab pos="728663" algn="l"/>
                <a:tab pos="1185863" algn="l"/>
                <a:tab pos="1643063" algn="l"/>
                <a:tab pos="2100263" algn="l"/>
                <a:tab pos="2557463" algn="l"/>
                <a:tab pos="3014663" algn="l"/>
                <a:tab pos="3471863" algn="l"/>
                <a:tab pos="3929063" algn="l"/>
                <a:tab pos="4386263" algn="l"/>
                <a:tab pos="4843463" algn="l"/>
                <a:tab pos="5300663" algn="l"/>
                <a:tab pos="5757863" algn="l"/>
                <a:tab pos="6215063" algn="l"/>
                <a:tab pos="6672263" algn="l"/>
                <a:tab pos="7129463" algn="l"/>
                <a:tab pos="7586663" algn="l"/>
                <a:tab pos="8043863" algn="l"/>
                <a:tab pos="8501063" algn="l"/>
                <a:tab pos="8958263" algn="l"/>
                <a:tab pos="9415463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Thoracolumbar fascia</a:t>
            </a:r>
          </a:p>
          <a:p>
            <a:pPr marL="266700" indent="-261938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271463" algn="l"/>
                <a:tab pos="728663" algn="l"/>
                <a:tab pos="1185863" algn="l"/>
                <a:tab pos="1643063" algn="l"/>
                <a:tab pos="2100263" algn="l"/>
                <a:tab pos="2557463" algn="l"/>
                <a:tab pos="3014663" algn="l"/>
                <a:tab pos="3471863" algn="l"/>
                <a:tab pos="3929063" algn="l"/>
                <a:tab pos="4386263" algn="l"/>
                <a:tab pos="4843463" algn="l"/>
                <a:tab pos="5300663" algn="l"/>
                <a:tab pos="5757863" algn="l"/>
                <a:tab pos="6215063" algn="l"/>
                <a:tab pos="6672263" algn="l"/>
                <a:tab pos="7129463" algn="l"/>
                <a:tab pos="7586663" algn="l"/>
                <a:tab pos="8043863" algn="l"/>
                <a:tab pos="8501063" algn="l"/>
                <a:tab pos="8958263" algn="l"/>
                <a:tab pos="9415463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posterior layer</a:t>
            </a:r>
          </a:p>
          <a:p>
            <a:pPr marL="266700" indent="-261938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271463" algn="l"/>
                <a:tab pos="728663" algn="l"/>
                <a:tab pos="1185863" algn="l"/>
                <a:tab pos="1643063" algn="l"/>
                <a:tab pos="2100263" algn="l"/>
                <a:tab pos="2557463" algn="l"/>
                <a:tab pos="3014663" algn="l"/>
                <a:tab pos="3471863" algn="l"/>
                <a:tab pos="3929063" algn="l"/>
                <a:tab pos="4386263" algn="l"/>
                <a:tab pos="4843463" algn="l"/>
                <a:tab pos="5300663" algn="l"/>
                <a:tab pos="5757863" algn="l"/>
                <a:tab pos="6215063" algn="l"/>
                <a:tab pos="6672263" algn="l"/>
                <a:tab pos="7129463" algn="l"/>
                <a:tab pos="7586663" algn="l"/>
                <a:tab pos="8043863" algn="l"/>
                <a:tab pos="8501063" algn="l"/>
                <a:tab pos="8958263" algn="l"/>
                <a:tab pos="9415463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anterior layer</a:t>
            </a:r>
          </a:p>
        </p:txBody>
      </p:sp>
      <p:sp>
        <p:nvSpPr>
          <p:cNvPr id="33807" name="Rectangle 14"/>
          <p:cNvSpPr>
            <a:spLocks noChangeArrowheads="1"/>
          </p:cNvSpPr>
          <p:nvPr/>
        </p:nvSpPr>
        <p:spPr bwMode="auto">
          <a:xfrm>
            <a:off x="5954713" y="2368550"/>
            <a:ext cx="368300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>
                <a:solidFill>
                  <a:srgbClr val="000000"/>
                </a:solidFill>
              </a:rPr>
              <a:t>L 2</a:t>
            </a:r>
          </a:p>
        </p:txBody>
      </p:sp>
      <p:sp>
        <p:nvSpPr>
          <p:cNvPr id="33808" name="Line 15"/>
          <p:cNvSpPr>
            <a:spLocks noChangeShapeType="1"/>
          </p:cNvSpPr>
          <p:nvPr/>
        </p:nvSpPr>
        <p:spPr bwMode="auto">
          <a:xfrm flipV="1">
            <a:off x="7019925" y="1624013"/>
            <a:ext cx="863600" cy="1881187"/>
          </a:xfrm>
          <a:prstGeom prst="line">
            <a:avLst/>
          </a:prstGeom>
          <a:noFill/>
          <a:ln w="28440">
            <a:solidFill>
              <a:srgbClr val="8F999F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9" name="Line 16"/>
          <p:cNvSpPr>
            <a:spLocks noChangeShapeType="1"/>
          </p:cNvSpPr>
          <p:nvPr/>
        </p:nvSpPr>
        <p:spPr bwMode="auto">
          <a:xfrm flipV="1">
            <a:off x="6888163" y="1120775"/>
            <a:ext cx="492125" cy="2309813"/>
          </a:xfrm>
          <a:prstGeom prst="line">
            <a:avLst/>
          </a:prstGeom>
          <a:noFill/>
          <a:ln w="28440">
            <a:solidFill>
              <a:srgbClr val="8F999F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</p:spPr>
        <p:txBody>
          <a:bodyPr/>
          <a:lstStyle/>
          <a:p>
            <a:fld id="{86682F25-8A7C-48EB-B194-04307BA7F5A8}" type="slidenum">
              <a:rPr lang="en-US" smtClean="0">
                <a:latin typeface="Arial" charset="0"/>
              </a:rPr>
              <a:pPr/>
              <a:t>38</a:t>
            </a:fld>
            <a:endParaRPr lang="en-US" smtClean="0">
              <a:latin typeface="Arial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Approach options</a:t>
            </a: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2355850" y="1635125"/>
            <a:ext cx="4192588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2470150" y="1487488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5942013" y="2589213"/>
            <a:ext cx="2914650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hangingPunct="1">
              <a:tabLst>
                <a:tab pos="4567238" algn="l"/>
              </a:tabLst>
            </a:pPr>
            <a:r>
              <a:rPr lang="en-US" sz="1600" b="1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1600" b="1">
                <a:solidFill>
                  <a:schemeClr val="tx1"/>
                </a:solidFill>
                <a:cs typeface="Arial" charset="0"/>
              </a:rPr>
            </a:br>
            <a:r>
              <a:rPr lang="en-US" sz="1600" b="1">
                <a:solidFill>
                  <a:schemeClr val="tx1"/>
                </a:solidFill>
                <a:cs typeface="Arial" charset="0"/>
              </a:rPr>
              <a:t>Anterior transperitoneal </a:t>
            </a:r>
          </a:p>
          <a:p>
            <a:pPr hangingPunct="1">
              <a:tabLst>
                <a:tab pos="4567238" algn="l"/>
              </a:tabLst>
            </a:pPr>
            <a:r>
              <a:rPr lang="de-DE" sz="1600" b="1">
                <a:solidFill>
                  <a:schemeClr val="tx1"/>
                </a:solidFill>
                <a:cs typeface="Arial" charset="0"/>
              </a:rPr>
              <a:t>Anterior retroperitoneal</a:t>
            </a:r>
          </a:p>
          <a:p>
            <a:pPr hangingPunct="1">
              <a:tabLst>
                <a:tab pos="4567238" algn="l"/>
              </a:tabLst>
            </a:pPr>
            <a:r>
              <a:rPr lang="de-DE" sz="1600" b="1">
                <a:solidFill>
                  <a:schemeClr val="tx1"/>
                </a:solidFill>
                <a:cs typeface="Arial" charset="0"/>
              </a:rPr>
              <a:t>Antero-lateral retroperitoneal</a:t>
            </a:r>
          </a:p>
          <a:p>
            <a:pPr hangingPunct="1">
              <a:tabLst>
                <a:tab pos="4567238" algn="l"/>
              </a:tabLst>
            </a:pPr>
            <a:r>
              <a:rPr lang="de-DE" sz="1600" b="1">
                <a:solidFill>
                  <a:schemeClr val="tx1"/>
                </a:solidFill>
                <a:cs typeface="Arial" charset="0"/>
              </a:rPr>
              <a:t>Antero-lateral transmucular</a:t>
            </a:r>
            <a:endParaRPr lang="en-US" sz="1600" b="1">
              <a:solidFill>
                <a:schemeClr val="tx1"/>
              </a:solidFill>
              <a:cs typeface="Arial" charset="0"/>
            </a:endParaRPr>
          </a:p>
          <a:p>
            <a:pPr>
              <a:tabLst>
                <a:tab pos="4567238" algn="l"/>
              </a:tabLst>
            </a:pPr>
            <a:r>
              <a:rPr lang="en-US" sz="1600" b="1">
                <a:cs typeface="Arial" charset="0"/>
              </a:rPr>
              <a:t>	</a:t>
            </a:r>
          </a:p>
          <a:p>
            <a:pPr>
              <a:tabLst>
                <a:tab pos="4567238" algn="l"/>
              </a:tabLst>
            </a:pPr>
            <a:endParaRPr lang="en-US" sz="1600" b="1">
              <a:cs typeface="Arial" charset="0"/>
            </a:endParaRPr>
          </a:p>
        </p:txBody>
      </p:sp>
      <p:pic>
        <p:nvPicPr>
          <p:cNvPr id="3482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2063750"/>
            <a:ext cx="4716462" cy="369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Freeform 7"/>
          <p:cNvSpPr>
            <a:spLocks/>
          </p:cNvSpPr>
          <p:nvPr/>
        </p:nvSpPr>
        <p:spPr bwMode="auto">
          <a:xfrm>
            <a:off x="1517650" y="2151063"/>
            <a:ext cx="1338263" cy="1665287"/>
          </a:xfrm>
          <a:custGeom>
            <a:avLst/>
            <a:gdLst>
              <a:gd name="T0" fmla="*/ 1316606 w 1792"/>
              <a:gd name="T1" fmla="*/ 0 h 2281"/>
              <a:gd name="T2" fmla="*/ 1333035 w 1792"/>
              <a:gd name="T3" fmla="*/ 186168 h 2281"/>
              <a:gd name="T4" fmla="*/ 1316606 w 1792"/>
              <a:gd name="T5" fmla="*/ 366494 h 2281"/>
              <a:gd name="T6" fmla="*/ 1283000 w 1792"/>
              <a:gd name="T7" fmla="*/ 421250 h 2281"/>
              <a:gd name="T8" fmla="*/ 1193384 w 1792"/>
              <a:gd name="T9" fmla="*/ 427090 h 2281"/>
              <a:gd name="T10" fmla="*/ 1025354 w 1792"/>
              <a:gd name="T11" fmla="*/ 465054 h 2281"/>
              <a:gd name="T12" fmla="*/ 996976 w 1792"/>
              <a:gd name="T13" fmla="*/ 470894 h 2281"/>
              <a:gd name="T14" fmla="*/ 963370 w 1792"/>
              <a:gd name="T15" fmla="*/ 481845 h 2281"/>
              <a:gd name="T16" fmla="*/ 918562 w 1792"/>
              <a:gd name="T17" fmla="*/ 519809 h 2281"/>
              <a:gd name="T18" fmla="*/ 873754 w 1792"/>
              <a:gd name="T19" fmla="*/ 558503 h 2281"/>
              <a:gd name="T20" fmla="*/ 857325 w 1792"/>
              <a:gd name="T21" fmla="*/ 574564 h 2281"/>
              <a:gd name="T22" fmla="*/ 756507 w 1792"/>
              <a:gd name="T23" fmla="*/ 607417 h 2281"/>
              <a:gd name="T24" fmla="*/ 566073 w 1792"/>
              <a:gd name="T25" fmla="*/ 662172 h 2281"/>
              <a:gd name="T26" fmla="*/ 498861 w 1792"/>
              <a:gd name="T27" fmla="*/ 689915 h 2281"/>
              <a:gd name="T28" fmla="*/ 403271 w 1792"/>
              <a:gd name="T29" fmla="*/ 705976 h 2281"/>
              <a:gd name="T30" fmla="*/ 313655 w 1792"/>
              <a:gd name="T31" fmla="*/ 727878 h 2281"/>
              <a:gd name="T32" fmla="*/ 263620 w 1792"/>
              <a:gd name="T33" fmla="*/ 766572 h 2281"/>
              <a:gd name="T34" fmla="*/ 201636 w 1792"/>
              <a:gd name="T35" fmla="*/ 848340 h 2281"/>
              <a:gd name="T36" fmla="*/ 140398 w 1792"/>
              <a:gd name="T37" fmla="*/ 924997 h 2281"/>
              <a:gd name="T38" fmla="*/ 112020 w 1792"/>
              <a:gd name="T39" fmla="*/ 974642 h 2281"/>
              <a:gd name="T40" fmla="*/ 84388 w 1792"/>
              <a:gd name="T41" fmla="*/ 1023556 h 2281"/>
              <a:gd name="T42" fmla="*/ 50782 w 1792"/>
              <a:gd name="T43" fmla="*/ 1127956 h 2281"/>
              <a:gd name="T44" fmla="*/ 0 w 1792"/>
              <a:gd name="T45" fmla="*/ 1264479 h 2281"/>
              <a:gd name="T46" fmla="*/ 5974 w 1792"/>
              <a:gd name="T47" fmla="*/ 1314124 h 2281"/>
              <a:gd name="T48" fmla="*/ 22404 w 1792"/>
              <a:gd name="T49" fmla="*/ 1325075 h 2281"/>
              <a:gd name="T50" fmla="*/ 33606 w 1792"/>
              <a:gd name="T51" fmla="*/ 1357928 h 2281"/>
              <a:gd name="T52" fmla="*/ 28378 w 1792"/>
              <a:gd name="T53" fmla="*/ 1373989 h 2281"/>
              <a:gd name="T54" fmla="*/ 22404 w 1792"/>
              <a:gd name="T55" fmla="*/ 1357928 h 2281"/>
              <a:gd name="T56" fmla="*/ 39580 w 1792"/>
              <a:gd name="T57" fmla="*/ 1412683 h 2281"/>
              <a:gd name="T58" fmla="*/ 33606 w 1792"/>
              <a:gd name="T59" fmla="*/ 1467438 h 2281"/>
              <a:gd name="T60" fmla="*/ 56010 w 1792"/>
              <a:gd name="T61" fmla="*/ 1555047 h 2281"/>
              <a:gd name="T62" fmla="*/ 100818 w 1792"/>
              <a:gd name="T63" fmla="*/ 1593010 h 2281"/>
              <a:gd name="T64" fmla="*/ 168030 w 1792"/>
              <a:gd name="T65" fmla="*/ 1631704 h 2281"/>
              <a:gd name="T66" fmla="*/ 235242 w 1792"/>
              <a:gd name="T67" fmla="*/ 1664557 h 2281"/>
              <a:gd name="T68" fmla="*/ 353236 w 1792"/>
              <a:gd name="T69" fmla="*/ 1647765 h 2281"/>
              <a:gd name="T70" fmla="*/ 386842 w 1792"/>
              <a:gd name="T71" fmla="*/ 1631704 h 2281"/>
              <a:gd name="T72" fmla="*/ 398044 w 1792"/>
              <a:gd name="T73" fmla="*/ 1614912 h 2281"/>
              <a:gd name="T74" fmla="*/ 414473 w 1792"/>
              <a:gd name="T75" fmla="*/ 1603961 h 2281"/>
              <a:gd name="T76" fmla="*/ 436877 w 1792"/>
              <a:gd name="T77" fmla="*/ 1582059 h 2281"/>
              <a:gd name="T78" fmla="*/ 487660 w 1792"/>
              <a:gd name="T79" fmla="*/ 1549206 h 2281"/>
              <a:gd name="T80" fmla="*/ 532467 w 1792"/>
              <a:gd name="T81" fmla="*/ 1522194 h 2281"/>
              <a:gd name="T82" fmla="*/ 683321 w 1792"/>
              <a:gd name="T83" fmla="*/ 1456487 h 2281"/>
              <a:gd name="T84" fmla="*/ 806543 w 1792"/>
              <a:gd name="T85" fmla="*/ 1445536 h 2281"/>
              <a:gd name="T86" fmla="*/ 935739 w 1792"/>
              <a:gd name="T87" fmla="*/ 1428744 h 2281"/>
              <a:gd name="T88" fmla="*/ 1170980 w 1792"/>
              <a:gd name="T89" fmla="*/ 1450646 h 2281"/>
              <a:gd name="T90" fmla="*/ 1193384 w 1792"/>
              <a:gd name="T91" fmla="*/ 1483500 h 2281"/>
              <a:gd name="T92" fmla="*/ 1198612 w 1792"/>
              <a:gd name="T93" fmla="*/ 1500292 h 2281"/>
              <a:gd name="T94" fmla="*/ 1204586 w 1792"/>
              <a:gd name="T95" fmla="*/ 1516353 h 2281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792"/>
              <a:gd name="T145" fmla="*/ 0 h 2281"/>
              <a:gd name="T146" fmla="*/ 1792 w 1792"/>
              <a:gd name="T147" fmla="*/ 2281 h 2281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792" h="2281">
                <a:moveTo>
                  <a:pt x="1763" y="0"/>
                </a:moveTo>
                <a:cubicBezTo>
                  <a:pt x="1792" y="128"/>
                  <a:pt x="1777" y="44"/>
                  <a:pt x="1785" y="255"/>
                </a:cubicBezTo>
                <a:cubicBezTo>
                  <a:pt x="1771" y="345"/>
                  <a:pt x="1771" y="396"/>
                  <a:pt x="1763" y="502"/>
                </a:cubicBezTo>
                <a:cubicBezTo>
                  <a:pt x="1761" y="526"/>
                  <a:pt x="1749" y="572"/>
                  <a:pt x="1718" y="577"/>
                </a:cubicBezTo>
                <a:cubicBezTo>
                  <a:pt x="1678" y="583"/>
                  <a:pt x="1638" y="582"/>
                  <a:pt x="1598" y="585"/>
                </a:cubicBezTo>
                <a:cubicBezTo>
                  <a:pt x="1523" y="608"/>
                  <a:pt x="1451" y="624"/>
                  <a:pt x="1373" y="637"/>
                </a:cubicBezTo>
                <a:cubicBezTo>
                  <a:pt x="1360" y="639"/>
                  <a:pt x="1347" y="642"/>
                  <a:pt x="1335" y="645"/>
                </a:cubicBezTo>
                <a:cubicBezTo>
                  <a:pt x="1320" y="649"/>
                  <a:pt x="1290" y="660"/>
                  <a:pt x="1290" y="660"/>
                </a:cubicBezTo>
                <a:cubicBezTo>
                  <a:pt x="1272" y="686"/>
                  <a:pt x="1261" y="703"/>
                  <a:pt x="1230" y="712"/>
                </a:cubicBezTo>
                <a:cubicBezTo>
                  <a:pt x="1205" y="750"/>
                  <a:pt x="1223" y="730"/>
                  <a:pt x="1170" y="765"/>
                </a:cubicBezTo>
                <a:cubicBezTo>
                  <a:pt x="1161" y="771"/>
                  <a:pt x="1156" y="781"/>
                  <a:pt x="1148" y="787"/>
                </a:cubicBezTo>
                <a:cubicBezTo>
                  <a:pt x="1097" y="826"/>
                  <a:pt x="1080" y="825"/>
                  <a:pt x="1013" y="832"/>
                </a:cubicBezTo>
                <a:cubicBezTo>
                  <a:pt x="930" y="860"/>
                  <a:pt x="844" y="894"/>
                  <a:pt x="758" y="907"/>
                </a:cubicBezTo>
                <a:cubicBezTo>
                  <a:pt x="728" y="917"/>
                  <a:pt x="698" y="937"/>
                  <a:pt x="668" y="945"/>
                </a:cubicBezTo>
                <a:cubicBezTo>
                  <a:pt x="602" y="962"/>
                  <a:pt x="604" y="960"/>
                  <a:pt x="540" y="967"/>
                </a:cubicBezTo>
                <a:cubicBezTo>
                  <a:pt x="500" y="978"/>
                  <a:pt x="460" y="985"/>
                  <a:pt x="420" y="997"/>
                </a:cubicBezTo>
                <a:cubicBezTo>
                  <a:pt x="396" y="1013"/>
                  <a:pt x="377" y="1034"/>
                  <a:pt x="353" y="1050"/>
                </a:cubicBezTo>
                <a:cubicBezTo>
                  <a:pt x="326" y="1090"/>
                  <a:pt x="297" y="1122"/>
                  <a:pt x="270" y="1162"/>
                </a:cubicBezTo>
                <a:cubicBezTo>
                  <a:pt x="245" y="1200"/>
                  <a:pt x="226" y="1241"/>
                  <a:pt x="188" y="1267"/>
                </a:cubicBezTo>
                <a:cubicBezTo>
                  <a:pt x="170" y="1322"/>
                  <a:pt x="184" y="1301"/>
                  <a:pt x="150" y="1335"/>
                </a:cubicBezTo>
                <a:cubicBezTo>
                  <a:pt x="138" y="1374"/>
                  <a:pt x="147" y="1351"/>
                  <a:pt x="113" y="1402"/>
                </a:cubicBezTo>
                <a:cubicBezTo>
                  <a:pt x="86" y="1443"/>
                  <a:pt x="89" y="1502"/>
                  <a:pt x="68" y="1545"/>
                </a:cubicBezTo>
                <a:cubicBezTo>
                  <a:pt x="39" y="1604"/>
                  <a:pt x="17" y="1667"/>
                  <a:pt x="0" y="1732"/>
                </a:cubicBezTo>
                <a:cubicBezTo>
                  <a:pt x="3" y="1755"/>
                  <a:pt x="0" y="1779"/>
                  <a:pt x="8" y="1800"/>
                </a:cubicBezTo>
                <a:cubicBezTo>
                  <a:pt x="11" y="1808"/>
                  <a:pt x="24" y="1808"/>
                  <a:pt x="30" y="1815"/>
                </a:cubicBezTo>
                <a:cubicBezTo>
                  <a:pt x="33" y="1818"/>
                  <a:pt x="44" y="1856"/>
                  <a:pt x="45" y="1860"/>
                </a:cubicBezTo>
                <a:cubicBezTo>
                  <a:pt x="43" y="1867"/>
                  <a:pt x="46" y="1882"/>
                  <a:pt x="38" y="1882"/>
                </a:cubicBezTo>
                <a:cubicBezTo>
                  <a:pt x="30" y="1882"/>
                  <a:pt x="30" y="1852"/>
                  <a:pt x="30" y="1860"/>
                </a:cubicBezTo>
                <a:cubicBezTo>
                  <a:pt x="30" y="1907"/>
                  <a:pt x="33" y="1905"/>
                  <a:pt x="53" y="1935"/>
                </a:cubicBezTo>
                <a:cubicBezTo>
                  <a:pt x="62" y="1964"/>
                  <a:pt x="55" y="1982"/>
                  <a:pt x="45" y="2010"/>
                </a:cubicBezTo>
                <a:cubicBezTo>
                  <a:pt x="51" y="2049"/>
                  <a:pt x="57" y="2094"/>
                  <a:pt x="75" y="2130"/>
                </a:cubicBezTo>
                <a:cubicBezTo>
                  <a:pt x="87" y="2154"/>
                  <a:pt x="135" y="2182"/>
                  <a:pt x="135" y="2182"/>
                </a:cubicBezTo>
                <a:cubicBezTo>
                  <a:pt x="166" y="2229"/>
                  <a:pt x="183" y="2211"/>
                  <a:pt x="225" y="2235"/>
                </a:cubicBezTo>
                <a:cubicBezTo>
                  <a:pt x="264" y="2257"/>
                  <a:pt x="275" y="2266"/>
                  <a:pt x="315" y="2280"/>
                </a:cubicBezTo>
                <a:cubicBezTo>
                  <a:pt x="368" y="2274"/>
                  <a:pt x="426" y="2281"/>
                  <a:pt x="473" y="2257"/>
                </a:cubicBezTo>
                <a:cubicBezTo>
                  <a:pt x="525" y="2230"/>
                  <a:pt x="465" y="2251"/>
                  <a:pt x="518" y="2235"/>
                </a:cubicBezTo>
                <a:cubicBezTo>
                  <a:pt x="523" y="2227"/>
                  <a:pt x="527" y="2219"/>
                  <a:pt x="533" y="2212"/>
                </a:cubicBezTo>
                <a:cubicBezTo>
                  <a:pt x="539" y="2206"/>
                  <a:pt x="549" y="2204"/>
                  <a:pt x="555" y="2197"/>
                </a:cubicBezTo>
                <a:cubicBezTo>
                  <a:pt x="584" y="2161"/>
                  <a:pt x="537" y="2184"/>
                  <a:pt x="585" y="2167"/>
                </a:cubicBezTo>
                <a:cubicBezTo>
                  <a:pt x="608" y="2145"/>
                  <a:pt x="627" y="2139"/>
                  <a:pt x="653" y="2122"/>
                </a:cubicBezTo>
                <a:cubicBezTo>
                  <a:pt x="671" y="2095"/>
                  <a:pt x="683" y="2094"/>
                  <a:pt x="713" y="2085"/>
                </a:cubicBezTo>
                <a:cubicBezTo>
                  <a:pt x="776" y="2042"/>
                  <a:pt x="843" y="2018"/>
                  <a:pt x="915" y="1995"/>
                </a:cubicBezTo>
                <a:cubicBezTo>
                  <a:pt x="968" y="1978"/>
                  <a:pt x="1025" y="1987"/>
                  <a:pt x="1080" y="1980"/>
                </a:cubicBezTo>
                <a:cubicBezTo>
                  <a:pt x="1136" y="1960"/>
                  <a:pt x="1197" y="1977"/>
                  <a:pt x="1253" y="1957"/>
                </a:cubicBezTo>
                <a:cubicBezTo>
                  <a:pt x="1378" y="1961"/>
                  <a:pt x="1474" y="1926"/>
                  <a:pt x="1568" y="1987"/>
                </a:cubicBezTo>
                <a:cubicBezTo>
                  <a:pt x="1578" y="2002"/>
                  <a:pt x="1588" y="2017"/>
                  <a:pt x="1598" y="2032"/>
                </a:cubicBezTo>
                <a:cubicBezTo>
                  <a:pt x="1602" y="2039"/>
                  <a:pt x="1602" y="2047"/>
                  <a:pt x="1605" y="2055"/>
                </a:cubicBezTo>
                <a:cubicBezTo>
                  <a:pt x="1607" y="2062"/>
                  <a:pt x="1613" y="2077"/>
                  <a:pt x="1613" y="2077"/>
                </a:cubicBezTo>
              </a:path>
            </a:pathLst>
          </a:custGeom>
          <a:noFill/>
          <a:ln w="3175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8"/>
          <p:cNvSpPr>
            <a:spLocks noChangeShapeType="1"/>
          </p:cNvSpPr>
          <p:nvPr/>
        </p:nvSpPr>
        <p:spPr bwMode="auto">
          <a:xfrm>
            <a:off x="2876550" y="2144713"/>
            <a:ext cx="0" cy="1576387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Freeform 9"/>
          <p:cNvSpPr>
            <a:spLocks/>
          </p:cNvSpPr>
          <p:nvPr/>
        </p:nvSpPr>
        <p:spPr bwMode="auto">
          <a:xfrm>
            <a:off x="1484313" y="2474913"/>
            <a:ext cx="1206500" cy="1373187"/>
          </a:xfrm>
          <a:custGeom>
            <a:avLst/>
            <a:gdLst>
              <a:gd name="T0" fmla="*/ 27658 w 1614"/>
              <a:gd name="T1" fmla="*/ 0 h 1882"/>
              <a:gd name="T2" fmla="*/ 61297 w 1614"/>
              <a:gd name="T3" fmla="*/ 49616 h 1882"/>
              <a:gd name="T4" fmla="*/ 78490 w 1614"/>
              <a:gd name="T5" fmla="*/ 98502 h 1882"/>
              <a:gd name="T6" fmla="*/ 112128 w 1614"/>
              <a:gd name="T7" fmla="*/ 120391 h 1882"/>
              <a:gd name="T8" fmla="*/ 134554 w 1614"/>
              <a:gd name="T9" fmla="*/ 148117 h 1882"/>
              <a:gd name="T10" fmla="*/ 201831 w 1614"/>
              <a:gd name="T11" fmla="*/ 290398 h 1882"/>
              <a:gd name="T12" fmla="*/ 240702 w 1614"/>
              <a:gd name="T13" fmla="*/ 372118 h 1882"/>
              <a:gd name="T14" fmla="*/ 251915 w 1614"/>
              <a:gd name="T15" fmla="*/ 404952 h 1882"/>
              <a:gd name="T16" fmla="*/ 224257 w 1614"/>
              <a:gd name="T17" fmla="*/ 465512 h 1882"/>
              <a:gd name="T18" fmla="*/ 190618 w 1614"/>
              <a:gd name="T19" fmla="*/ 498346 h 1882"/>
              <a:gd name="T20" fmla="*/ 179405 w 1614"/>
              <a:gd name="T21" fmla="*/ 531180 h 1882"/>
              <a:gd name="T22" fmla="*/ 162212 w 1614"/>
              <a:gd name="T23" fmla="*/ 547232 h 1882"/>
              <a:gd name="T24" fmla="*/ 139787 w 1614"/>
              <a:gd name="T25" fmla="*/ 580066 h 1882"/>
              <a:gd name="T26" fmla="*/ 128574 w 1614"/>
              <a:gd name="T27" fmla="*/ 596848 h 1882"/>
              <a:gd name="T28" fmla="*/ 117361 w 1614"/>
              <a:gd name="T29" fmla="*/ 612900 h 1882"/>
              <a:gd name="T30" fmla="*/ 106148 w 1614"/>
              <a:gd name="T31" fmla="*/ 629681 h 1882"/>
              <a:gd name="T32" fmla="*/ 72510 w 1614"/>
              <a:gd name="T33" fmla="*/ 695349 h 1882"/>
              <a:gd name="T34" fmla="*/ 50084 w 1614"/>
              <a:gd name="T35" fmla="*/ 761017 h 1882"/>
              <a:gd name="T36" fmla="*/ 27658 w 1614"/>
              <a:gd name="T37" fmla="*/ 809903 h 1882"/>
              <a:gd name="T38" fmla="*/ 11213 w 1614"/>
              <a:gd name="T39" fmla="*/ 908405 h 1882"/>
              <a:gd name="T40" fmla="*/ 0 w 1614"/>
              <a:gd name="T41" fmla="*/ 941239 h 1882"/>
              <a:gd name="T42" fmla="*/ 33638 w 1614"/>
              <a:gd name="T43" fmla="*/ 1138242 h 1882"/>
              <a:gd name="T44" fmla="*/ 78490 w 1614"/>
              <a:gd name="T45" fmla="*/ 1258633 h 1882"/>
              <a:gd name="T46" fmla="*/ 123341 w 1614"/>
              <a:gd name="T47" fmla="*/ 1308249 h 1882"/>
              <a:gd name="T48" fmla="*/ 263128 w 1614"/>
              <a:gd name="T49" fmla="*/ 1357135 h 1882"/>
              <a:gd name="T50" fmla="*/ 397682 w 1614"/>
              <a:gd name="T51" fmla="*/ 1362972 h 1882"/>
              <a:gd name="T52" fmla="*/ 482152 w 1614"/>
              <a:gd name="T53" fmla="*/ 1313356 h 1882"/>
              <a:gd name="T54" fmla="*/ 560641 w 1614"/>
              <a:gd name="T55" fmla="*/ 1242581 h 1882"/>
              <a:gd name="T56" fmla="*/ 583067 w 1614"/>
              <a:gd name="T57" fmla="*/ 1236744 h 1882"/>
              <a:gd name="T58" fmla="*/ 616705 w 1614"/>
              <a:gd name="T59" fmla="*/ 1225799 h 1882"/>
              <a:gd name="T60" fmla="*/ 700428 w 1614"/>
              <a:gd name="T61" fmla="*/ 1182021 h 1882"/>
              <a:gd name="T62" fmla="*/ 767705 w 1614"/>
              <a:gd name="T63" fmla="*/ 1160131 h 1882"/>
              <a:gd name="T64" fmla="*/ 857407 w 1614"/>
              <a:gd name="T65" fmla="*/ 1149187 h 1882"/>
              <a:gd name="T66" fmla="*/ 1098857 w 1614"/>
              <a:gd name="T67" fmla="*/ 1149187 h 1882"/>
              <a:gd name="T68" fmla="*/ 1182579 w 1614"/>
              <a:gd name="T69" fmla="*/ 1182021 h 1882"/>
              <a:gd name="T70" fmla="*/ 1205005 w 1614"/>
              <a:gd name="T71" fmla="*/ 1209747 h 1882"/>
              <a:gd name="T72" fmla="*/ 1199772 w 1614"/>
              <a:gd name="T73" fmla="*/ 1209747 h 18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614"/>
              <a:gd name="T112" fmla="*/ 0 h 1882"/>
              <a:gd name="T113" fmla="*/ 1614 w 1614"/>
              <a:gd name="T114" fmla="*/ 1882 h 18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614" h="1882">
                <a:moveTo>
                  <a:pt x="37" y="0"/>
                </a:moveTo>
                <a:cubicBezTo>
                  <a:pt x="72" y="53"/>
                  <a:pt x="57" y="30"/>
                  <a:pt x="82" y="68"/>
                </a:cubicBezTo>
                <a:cubicBezTo>
                  <a:pt x="93" y="85"/>
                  <a:pt x="90" y="120"/>
                  <a:pt x="105" y="135"/>
                </a:cubicBezTo>
                <a:cubicBezTo>
                  <a:pt x="118" y="148"/>
                  <a:pt x="150" y="165"/>
                  <a:pt x="150" y="165"/>
                </a:cubicBezTo>
                <a:cubicBezTo>
                  <a:pt x="174" y="243"/>
                  <a:pt x="134" y="131"/>
                  <a:pt x="180" y="203"/>
                </a:cubicBezTo>
                <a:cubicBezTo>
                  <a:pt x="220" y="265"/>
                  <a:pt x="203" y="354"/>
                  <a:pt x="270" y="398"/>
                </a:cubicBezTo>
                <a:cubicBezTo>
                  <a:pt x="282" y="437"/>
                  <a:pt x="305" y="473"/>
                  <a:pt x="322" y="510"/>
                </a:cubicBezTo>
                <a:cubicBezTo>
                  <a:pt x="328" y="524"/>
                  <a:pt x="337" y="555"/>
                  <a:pt x="337" y="555"/>
                </a:cubicBezTo>
                <a:cubicBezTo>
                  <a:pt x="327" y="611"/>
                  <a:pt x="337" y="582"/>
                  <a:pt x="300" y="638"/>
                </a:cubicBezTo>
                <a:cubicBezTo>
                  <a:pt x="288" y="656"/>
                  <a:pt x="255" y="683"/>
                  <a:pt x="255" y="683"/>
                </a:cubicBezTo>
                <a:cubicBezTo>
                  <a:pt x="250" y="698"/>
                  <a:pt x="249" y="715"/>
                  <a:pt x="240" y="728"/>
                </a:cubicBezTo>
                <a:cubicBezTo>
                  <a:pt x="234" y="737"/>
                  <a:pt x="224" y="742"/>
                  <a:pt x="217" y="750"/>
                </a:cubicBezTo>
                <a:cubicBezTo>
                  <a:pt x="206" y="764"/>
                  <a:pt x="197" y="780"/>
                  <a:pt x="187" y="795"/>
                </a:cubicBezTo>
                <a:cubicBezTo>
                  <a:pt x="182" y="803"/>
                  <a:pt x="177" y="810"/>
                  <a:pt x="172" y="818"/>
                </a:cubicBezTo>
                <a:cubicBezTo>
                  <a:pt x="167" y="825"/>
                  <a:pt x="162" y="833"/>
                  <a:pt x="157" y="840"/>
                </a:cubicBezTo>
                <a:cubicBezTo>
                  <a:pt x="152" y="848"/>
                  <a:pt x="142" y="863"/>
                  <a:pt x="142" y="863"/>
                </a:cubicBezTo>
                <a:cubicBezTo>
                  <a:pt x="131" y="896"/>
                  <a:pt x="108" y="920"/>
                  <a:pt x="97" y="953"/>
                </a:cubicBezTo>
                <a:cubicBezTo>
                  <a:pt x="91" y="993"/>
                  <a:pt x="88" y="1011"/>
                  <a:pt x="67" y="1043"/>
                </a:cubicBezTo>
                <a:cubicBezTo>
                  <a:pt x="59" y="1067"/>
                  <a:pt x="46" y="1086"/>
                  <a:pt x="37" y="1110"/>
                </a:cubicBezTo>
                <a:cubicBezTo>
                  <a:pt x="32" y="1154"/>
                  <a:pt x="25" y="1202"/>
                  <a:pt x="15" y="1245"/>
                </a:cubicBezTo>
                <a:cubicBezTo>
                  <a:pt x="12" y="1260"/>
                  <a:pt x="0" y="1290"/>
                  <a:pt x="0" y="1290"/>
                </a:cubicBezTo>
                <a:cubicBezTo>
                  <a:pt x="7" y="1382"/>
                  <a:pt x="19" y="1471"/>
                  <a:pt x="45" y="1560"/>
                </a:cubicBezTo>
                <a:cubicBezTo>
                  <a:pt x="61" y="1615"/>
                  <a:pt x="72" y="1677"/>
                  <a:pt x="105" y="1725"/>
                </a:cubicBezTo>
                <a:cubicBezTo>
                  <a:pt x="117" y="1765"/>
                  <a:pt x="124" y="1779"/>
                  <a:pt x="165" y="1793"/>
                </a:cubicBezTo>
                <a:cubicBezTo>
                  <a:pt x="198" y="1842"/>
                  <a:pt x="297" y="1854"/>
                  <a:pt x="352" y="1860"/>
                </a:cubicBezTo>
                <a:cubicBezTo>
                  <a:pt x="415" y="1882"/>
                  <a:pt x="461" y="1872"/>
                  <a:pt x="532" y="1868"/>
                </a:cubicBezTo>
                <a:cubicBezTo>
                  <a:pt x="568" y="1844"/>
                  <a:pt x="603" y="1814"/>
                  <a:pt x="645" y="1800"/>
                </a:cubicBezTo>
                <a:cubicBezTo>
                  <a:pt x="675" y="1770"/>
                  <a:pt x="712" y="1724"/>
                  <a:pt x="750" y="1703"/>
                </a:cubicBezTo>
                <a:cubicBezTo>
                  <a:pt x="759" y="1698"/>
                  <a:pt x="770" y="1698"/>
                  <a:pt x="780" y="1695"/>
                </a:cubicBezTo>
                <a:cubicBezTo>
                  <a:pt x="795" y="1690"/>
                  <a:pt x="825" y="1680"/>
                  <a:pt x="825" y="1680"/>
                </a:cubicBezTo>
                <a:cubicBezTo>
                  <a:pt x="866" y="1619"/>
                  <a:pt x="859" y="1630"/>
                  <a:pt x="937" y="1620"/>
                </a:cubicBezTo>
                <a:cubicBezTo>
                  <a:pt x="966" y="1611"/>
                  <a:pt x="997" y="1595"/>
                  <a:pt x="1027" y="1590"/>
                </a:cubicBezTo>
                <a:cubicBezTo>
                  <a:pt x="1067" y="1584"/>
                  <a:pt x="1147" y="1575"/>
                  <a:pt x="1147" y="1575"/>
                </a:cubicBezTo>
                <a:cubicBezTo>
                  <a:pt x="1249" y="1544"/>
                  <a:pt x="1367" y="1569"/>
                  <a:pt x="1470" y="1575"/>
                </a:cubicBezTo>
                <a:cubicBezTo>
                  <a:pt x="1508" y="1589"/>
                  <a:pt x="1544" y="1608"/>
                  <a:pt x="1582" y="1620"/>
                </a:cubicBezTo>
                <a:cubicBezTo>
                  <a:pt x="1597" y="1664"/>
                  <a:pt x="1578" y="1624"/>
                  <a:pt x="1612" y="1658"/>
                </a:cubicBezTo>
                <a:cubicBezTo>
                  <a:pt x="1614" y="1660"/>
                  <a:pt x="1607" y="1658"/>
                  <a:pt x="1605" y="1658"/>
                </a:cubicBezTo>
              </a:path>
            </a:pathLst>
          </a:cu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Freeform 10"/>
          <p:cNvSpPr>
            <a:spLocks/>
          </p:cNvSpPr>
          <p:nvPr/>
        </p:nvSpPr>
        <p:spPr bwMode="auto">
          <a:xfrm>
            <a:off x="935038" y="2946400"/>
            <a:ext cx="1663700" cy="925513"/>
          </a:xfrm>
          <a:custGeom>
            <a:avLst/>
            <a:gdLst>
              <a:gd name="T0" fmla="*/ 0 w 2227"/>
              <a:gd name="T1" fmla="*/ 0 h 1268"/>
              <a:gd name="T2" fmla="*/ 50053 w 2227"/>
              <a:gd name="T3" fmla="*/ 38685 h 1268"/>
              <a:gd name="T4" fmla="*/ 112059 w 2227"/>
              <a:gd name="T5" fmla="*/ 82479 h 1268"/>
              <a:gd name="T6" fmla="*/ 212912 w 2227"/>
              <a:gd name="T7" fmla="*/ 159118 h 1268"/>
              <a:gd name="T8" fmla="*/ 257735 w 2227"/>
              <a:gd name="T9" fmla="*/ 191964 h 1268"/>
              <a:gd name="T10" fmla="*/ 336176 w 2227"/>
              <a:gd name="T11" fmla="*/ 251815 h 1268"/>
              <a:gd name="T12" fmla="*/ 419847 w 2227"/>
              <a:gd name="T13" fmla="*/ 317506 h 1268"/>
              <a:gd name="T14" fmla="*/ 437029 w 2227"/>
              <a:gd name="T15" fmla="*/ 323346 h 1268"/>
              <a:gd name="T16" fmla="*/ 453465 w 2227"/>
              <a:gd name="T17" fmla="*/ 334294 h 1268"/>
              <a:gd name="T18" fmla="*/ 475876 w 2227"/>
              <a:gd name="T19" fmla="*/ 367140 h 1268"/>
              <a:gd name="T20" fmla="*/ 509494 w 2227"/>
              <a:gd name="T21" fmla="*/ 389037 h 1268"/>
              <a:gd name="T22" fmla="*/ 509494 w 2227"/>
              <a:gd name="T23" fmla="*/ 454728 h 1268"/>
              <a:gd name="T24" fmla="*/ 520700 w 2227"/>
              <a:gd name="T25" fmla="*/ 531367 h 1268"/>
              <a:gd name="T26" fmla="*/ 537882 w 2227"/>
              <a:gd name="T27" fmla="*/ 586110 h 1268"/>
              <a:gd name="T28" fmla="*/ 537882 w 2227"/>
              <a:gd name="T29" fmla="*/ 640852 h 1268"/>
              <a:gd name="T30" fmla="*/ 565523 w 2227"/>
              <a:gd name="T31" fmla="*/ 733549 h 1268"/>
              <a:gd name="T32" fmla="*/ 593912 w 2227"/>
              <a:gd name="T33" fmla="*/ 799240 h 1268"/>
              <a:gd name="T34" fmla="*/ 627529 w 2227"/>
              <a:gd name="T35" fmla="*/ 843034 h 1268"/>
              <a:gd name="T36" fmla="*/ 666376 w 2227"/>
              <a:gd name="T37" fmla="*/ 875880 h 1268"/>
              <a:gd name="T38" fmla="*/ 717176 w 2227"/>
              <a:gd name="T39" fmla="*/ 897777 h 1268"/>
              <a:gd name="T40" fmla="*/ 767229 w 2227"/>
              <a:gd name="T41" fmla="*/ 919674 h 1268"/>
              <a:gd name="T42" fmla="*/ 784412 w 2227"/>
              <a:gd name="T43" fmla="*/ 925513 h 1268"/>
              <a:gd name="T44" fmla="*/ 868082 w 2227"/>
              <a:gd name="T45" fmla="*/ 919674 h 1268"/>
              <a:gd name="T46" fmla="*/ 986118 w 2227"/>
              <a:gd name="T47" fmla="*/ 903616 h 1268"/>
              <a:gd name="T48" fmla="*/ 1019735 w 2227"/>
              <a:gd name="T49" fmla="*/ 881719 h 1268"/>
              <a:gd name="T50" fmla="*/ 1036170 w 2227"/>
              <a:gd name="T51" fmla="*/ 870771 h 1268"/>
              <a:gd name="T52" fmla="*/ 1080994 w 2227"/>
              <a:gd name="T53" fmla="*/ 843034 h 1268"/>
              <a:gd name="T54" fmla="*/ 1103406 w 2227"/>
              <a:gd name="T55" fmla="*/ 810189 h 1268"/>
              <a:gd name="T56" fmla="*/ 1165412 w 2227"/>
              <a:gd name="T57" fmla="*/ 794131 h 1268"/>
              <a:gd name="T58" fmla="*/ 1311088 w 2227"/>
              <a:gd name="T59" fmla="*/ 722601 h 1268"/>
              <a:gd name="T60" fmla="*/ 1355912 w 2227"/>
              <a:gd name="T61" fmla="*/ 711652 h 1268"/>
              <a:gd name="T62" fmla="*/ 1389529 w 2227"/>
              <a:gd name="T63" fmla="*/ 700704 h 1268"/>
              <a:gd name="T64" fmla="*/ 1557618 w 2227"/>
              <a:gd name="T65" fmla="*/ 711652 h 1268"/>
              <a:gd name="T66" fmla="*/ 1624853 w 2227"/>
              <a:gd name="T67" fmla="*/ 733549 h 1268"/>
              <a:gd name="T68" fmla="*/ 1663700 w 2227"/>
              <a:gd name="T69" fmla="*/ 750337 h 126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227"/>
              <a:gd name="T106" fmla="*/ 0 h 1268"/>
              <a:gd name="T107" fmla="*/ 2227 w 2227"/>
              <a:gd name="T108" fmla="*/ 1268 h 1268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227" h="1268">
                <a:moveTo>
                  <a:pt x="0" y="0"/>
                </a:moveTo>
                <a:cubicBezTo>
                  <a:pt x="51" y="51"/>
                  <a:pt x="25" y="38"/>
                  <a:pt x="67" y="53"/>
                </a:cubicBezTo>
                <a:cubicBezTo>
                  <a:pt x="87" y="83"/>
                  <a:pt x="119" y="92"/>
                  <a:pt x="150" y="113"/>
                </a:cubicBezTo>
                <a:cubicBezTo>
                  <a:pt x="197" y="145"/>
                  <a:pt x="238" y="187"/>
                  <a:pt x="285" y="218"/>
                </a:cubicBezTo>
                <a:cubicBezTo>
                  <a:pt x="303" y="244"/>
                  <a:pt x="319" y="246"/>
                  <a:pt x="345" y="263"/>
                </a:cubicBezTo>
                <a:cubicBezTo>
                  <a:pt x="366" y="293"/>
                  <a:pt x="419" y="324"/>
                  <a:pt x="450" y="345"/>
                </a:cubicBezTo>
                <a:cubicBezTo>
                  <a:pt x="490" y="372"/>
                  <a:pt x="523" y="409"/>
                  <a:pt x="562" y="435"/>
                </a:cubicBezTo>
                <a:cubicBezTo>
                  <a:pt x="569" y="440"/>
                  <a:pt x="578" y="439"/>
                  <a:pt x="585" y="443"/>
                </a:cubicBezTo>
                <a:cubicBezTo>
                  <a:pt x="593" y="447"/>
                  <a:pt x="600" y="453"/>
                  <a:pt x="607" y="458"/>
                </a:cubicBezTo>
                <a:cubicBezTo>
                  <a:pt x="617" y="473"/>
                  <a:pt x="627" y="488"/>
                  <a:pt x="637" y="503"/>
                </a:cubicBezTo>
                <a:cubicBezTo>
                  <a:pt x="647" y="518"/>
                  <a:pt x="682" y="533"/>
                  <a:pt x="682" y="533"/>
                </a:cubicBezTo>
                <a:cubicBezTo>
                  <a:pt x="704" y="565"/>
                  <a:pt x="694" y="588"/>
                  <a:pt x="682" y="623"/>
                </a:cubicBezTo>
                <a:cubicBezTo>
                  <a:pt x="687" y="658"/>
                  <a:pt x="691" y="693"/>
                  <a:pt x="697" y="728"/>
                </a:cubicBezTo>
                <a:cubicBezTo>
                  <a:pt x="702" y="754"/>
                  <a:pt x="720" y="803"/>
                  <a:pt x="720" y="803"/>
                </a:cubicBezTo>
                <a:cubicBezTo>
                  <a:pt x="706" y="843"/>
                  <a:pt x="712" y="815"/>
                  <a:pt x="720" y="878"/>
                </a:cubicBezTo>
                <a:cubicBezTo>
                  <a:pt x="729" y="943"/>
                  <a:pt x="733" y="951"/>
                  <a:pt x="757" y="1005"/>
                </a:cubicBezTo>
                <a:cubicBezTo>
                  <a:pt x="772" y="1039"/>
                  <a:pt x="775" y="1065"/>
                  <a:pt x="795" y="1095"/>
                </a:cubicBezTo>
                <a:cubicBezTo>
                  <a:pt x="804" y="1126"/>
                  <a:pt x="813" y="1137"/>
                  <a:pt x="840" y="1155"/>
                </a:cubicBezTo>
                <a:cubicBezTo>
                  <a:pt x="849" y="1186"/>
                  <a:pt x="862" y="1190"/>
                  <a:pt x="892" y="1200"/>
                </a:cubicBezTo>
                <a:cubicBezTo>
                  <a:pt x="915" y="1215"/>
                  <a:pt x="934" y="1222"/>
                  <a:pt x="960" y="1230"/>
                </a:cubicBezTo>
                <a:cubicBezTo>
                  <a:pt x="995" y="1254"/>
                  <a:pt x="973" y="1242"/>
                  <a:pt x="1027" y="1260"/>
                </a:cubicBezTo>
                <a:cubicBezTo>
                  <a:pt x="1035" y="1263"/>
                  <a:pt x="1050" y="1268"/>
                  <a:pt x="1050" y="1268"/>
                </a:cubicBezTo>
                <a:cubicBezTo>
                  <a:pt x="1093" y="1262"/>
                  <a:pt x="1122" y="1251"/>
                  <a:pt x="1162" y="1260"/>
                </a:cubicBezTo>
                <a:cubicBezTo>
                  <a:pt x="1247" y="1255"/>
                  <a:pt x="1258" y="1257"/>
                  <a:pt x="1320" y="1238"/>
                </a:cubicBezTo>
                <a:cubicBezTo>
                  <a:pt x="1335" y="1228"/>
                  <a:pt x="1350" y="1218"/>
                  <a:pt x="1365" y="1208"/>
                </a:cubicBezTo>
                <a:cubicBezTo>
                  <a:pt x="1372" y="1203"/>
                  <a:pt x="1387" y="1193"/>
                  <a:pt x="1387" y="1193"/>
                </a:cubicBezTo>
                <a:cubicBezTo>
                  <a:pt x="1405" y="1165"/>
                  <a:pt x="1417" y="1166"/>
                  <a:pt x="1447" y="1155"/>
                </a:cubicBezTo>
                <a:cubicBezTo>
                  <a:pt x="1457" y="1140"/>
                  <a:pt x="1467" y="1125"/>
                  <a:pt x="1477" y="1110"/>
                </a:cubicBezTo>
                <a:cubicBezTo>
                  <a:pt x="1481" y="1104"/>
                  <a:pt x="1547" y="1092"/>
                  <a:pt x="1560" y="1088"/>
                </a:cubicBezTo>
                <a:cubicBezTo>
                  <a:pt x="1593" y="1037"/>
                  <a:pt x="1698" y="1009"/>
                  <a:pt x="1755" y="990"/>
                </a:cubicBezTo>
                <a:cubicBezTo>
                  <a:pt x="1812" y="971"/>
                  <a:pt x="1731" y="998"/>
                  <a:pt x="1815" y="975"/>
                </a:cubicBezTo>
                <a:cubicBezTo>
                  <a:pt x="1830" y="971"/>
                  <a:pt x="1860" y="960"/>
                  <a:pt x="1860" y="960"/>
                </a:cubicBezTo>
                <a:cubicBezTo>
                  <a:pt x="1935" y="966"/>
                  <a:pt x="2010" y="968"/>
                  <a:pt x="2085" y="975"/>
                </a:cubicBezTo>
                <a:cubicBezTo>
                  <a:pt x="2114" y="978"/>
                  <a:pt x="2147" y="997"/>
                  <a:pt x="2175" y="1005"/>
                </a:cubicBezTo>
                <a:cubicBezTo>
                  <a:pt x="2192" y="1016"/>
                  <a:pt x="2206" y="1028"/>
                  <a:pt x="2227" y="1028"/>
                </a:cubicBezTo>
              </a:path>
            </a:pathLst>
          </a:custGeom>
          <a:noFill/>
          <a:ln w="31750">
            <a:solidFill>
              <a:srgbClr val="00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1"/>
          <p:cNvSpPr>
            <a:spLocks noChangeShapeType="1"/>
          </p:cNvSpPr>
          <p:nvPr/>
        </p:nvSpPr>
        <p:spPr bwMode="auto">
          <a:xfrm>
            <a:off x="2820988" y="2144713"/>
            <a:ext cx="0" cy="3937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Rectangle 12"/>
          <p:cNvSpPr>
            <a:spLocks noChangeArrowheads="1"/>
          </p:cNvSpPr>
          <p:nvPr/>
        </p:nvSpPr>
        <p:spPr bwMode="auto">
          <a:xfrm>
            <a:off x="5748338" y="2927350"/>
            <a:ext cx="84137" cy="809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Rectangle 13"/>
          <p:cNvSpPr>
            <a:spLocks noChangeArrowheads="1"/>
          </p:cNvSpPr>
          <p:nvPr/>
        </p:nvSpPr>
        <p:spPr bwMode="auto">
          <a:xfrm>
            <a:off x="5748338" y="3130550"/>
            <a:ext cx="84137" cy="82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Rectangle 14"/>
          <p:cNvSpPr>
            <a:spLocks noChangeArrowheads="1"/>
          </p:cNvSpPr>
          <p:nvPr/>
        </p:nvSpPr>
        <p:spPr bwMode="auto">
          <a:xfrm>
            <a:off x="5748338" y="3346450"/>
            <a:ext cx="84137" cy="8255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Rectangle 15"/>
          <p:cNvSpPr>
            <a:spLocks noChangeArrowheads="1"/>
          </p:cNvSpPr>
          <p:nvPr/>
        </p:nvSpPr>
        <p:spPr bwMode="auto">
          <a:xfrm>
            <a:off x="5748338" y="3590925"/>
            <a:ext cx="84137" cy="8255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</p:spPr>
        <p:txBody>
          <a:bodyPr/>
          <a:lstStyle/>
          <a:p>
            <a:fld id="{A6AAFC71-CA76-44DB-9BD8-EF744514843F}" type="slidenum">
              <a:rPr lang="en-US" smtClean="0">
                <a:latin typeface="Arial" charset="0"/>
              </a:rPr>
              <a:pPr/>
              <a:t>39</a:t>
            </a:fld>
            <a:endParaRPr lang="en-US" smtClean="0">
              <a:latin typeface="Arial" charset="0"/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smtClean="0"/>
              <a:t>Approach options</a:t>
            </a:r>
          </a:p>
        </p:txBody>
      </p:sp>
      <p:pic>
        <p:nvPicPr>
          <p:cNvPr id="205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56100" y="1412875"/>
            <a:ext cx="4452938" cy="4464050"/>
          </a:xfrm>
        </p:spPr>
      </p:pic>
      <p:sp>
        <p:nvSpPr>
          <p:cNvPr id="2054" name="Text Box 4"/>
          <p:cNvSpPr txBox="1">
            <a:spLocks noChangeArrowheads="1"/>
          </p:cNvSpPr>
          <p:nvPr/>
        </p:nvSpPr>
        <p:spPr bwMode="auto">
          <a:xfrm>
            <a:off x="2355850" y="1635125"/>
            <a:ext cx="4192588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5" name="Rectangle 5"/>
          <p:cNvSpPr>
            <a:spLocks noChangeArrowheads="1"/>
          </p:cNvSpPr>
          <p:nvPr/>
        </p:nvSpPr>
        <p:spPr bwMode="auto">
          <a:xfrm>
            <a:off x="2470150" y="1487488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6" name="Text Box 6"/>
          <p:cNvSpPr txBox="1">
            <a:spLocks noChangeArrowheads="1"/>
          </p:cNvSpPr>
          <p:nvPr/>
        </p:nvSpPr>
        <p:spPr bwMode="auto">
          <a:xfrm>
            <a:off x="1150938" y="2024063"/>
            <a:ext cx="28114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hangingPunct="1"/>
            <a:r>
              <a:rPr lang="de-DE" sz="1600" b="1">
                <a:solidFill>
                  <a:schemeClr val="tx1"/>
                </a:solidFill>
                <a:cs typeface="Arial" charset="0"/>
              </a:rPr>
              <a:t>Anatomical structures, which must be respected</a:t>
            </a:r>
            <a:endParaRPr lang="en-US" sz="1600" b="1">
              <a:solidFill>
                <a:schemeClr val="tx1"/>
              </a:solidFill>
              <a:cs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half" idx="2"/>
          </p:nvPr>
        </p:nvGraphicFramePr>
        <p:xfrm>
          <a:off x="1692275" y="3141663"/>
          <a:ext cx="2563813" cy="2714625"/>
        </p:xfrm>
        <a:graphic>
          <a:graphicData uri="http://schemas.openxmlformats.org/presentationml/2006/ole">
            <p:oleObj spid="_x0000_s40962" name="Photo Editor Photo" r:id="rId5" imgW="4038095" imgH="503809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6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>
            <a:lum contrast="6000"/>
          </a:blip>
          <a:srcRect l="5435" t="18819" b="21402"/>
          <a:stretch>
            <a:fillRect/>
          </a:stretch>
        </p:blipFill>
        <p:spPr>
          <a:xfrm>
            <a:off x="533400" y="1447800"/>
            <a:ext cx="8001000" cy="4967288"/>
          </a:xfrm>
        </p:spPr>
      </p:pic>
      <p:sp>
        <p:nvSpPr>
          <p:cNvPr id="29700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Cervical Vertebrae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758825" y="3733800"/>
            <a:ext cx="6629400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 marL="339725" indent="-339725">
              <a:lnSpc>
                <a:spcPct val="100000"/>
              </a:lnSpc>
              <a:spcBef>
                <a:spcPts val="1900"/>
              </a:spcBef>
              <a:buSzPct val="4500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</a:pPr>
            <a:r>
              <a:rPr lang="en-US" sz="2400">
                <a:solidFill>
                  <a:srgbClr val="000000"/>
                </a:solidFill>
              </a:rPr>
              <a:t>Surgical Technique</a:t>
            </a:r>
          </a:p>
        </p:txBody>
      </p:sp>
      <p:sp>
        <p:nvSpPr>
          <p:cNvPr id="75779" name="Text Box 2"/>
          <p:cNvSpPr txBox="1">
            <a:spLocks noChangeArrowheads="1"/>
          </p:cNvSpPr>
          <p:nvPr/>
        </p:nvSpPr>
        <p:spPr bwMode="auto">
          <a:xfrm>
            <a:off x="758825" y="4114800"/>
            <a:ext cx="6705600" cy="1752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150938" y="2016125"/>
            <a:ext cx="6624637" cy="730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Instrument with detachable tip, which helps to define the AP center line of the disc space.</a:t>
            </a:r>
            <a:br>
              <a:rPr lang="en-US" sz="1600">
                <a:solidFill>
                  <a:srgbClr val="000000"/>
                </a:solidFill>
              </a:rPr>
            </a:br>
            <a:endParaRPr lang="en-US" sz="1600">
              <a:solidFill>
                <a:srgbClr val="000000"/>
              </a:solidFill>
            </a:endParaRP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320000">
            <a:off x="2273300" y="4327525"/>
            <a:ext cx="4879975" cy="2557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1150938" y="1114425"/>
            <a:ext cx="6942137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>
                <a:solidFill>
                  <a:srgbClr val="000000"/>
                </a:solidFill>
              </a:rPr>
              <a:t>Define / Midline Marking - </a:t>
            </a:r>
            <a:r>
              <a:rPr lang="en-US" sz="1600" b="1" i="1">
                <a:solidFill>
                  <a:srgbClr val="000000"/>
                </a:solidFill>
              </a:rPr>
              <a:t>Anterior Approach</a:t>
            </a:r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 cstate="print"/>
          <a:srcRect l="22435" t="39050" r="11456" b="15936"/>
          <a:stretch>
            <a:fillRect/>
          </a:stretch>
        </p:blipFill>
        <p:spPr bwMode="auto">
          <a:xfrm>
            <a:off x="1095375" y="2987675"/>
            <a:ext cx="3729038" cy="1812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29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11750" y="2952750"/>
            <a:ext cx="2016125" cy="1770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8763" y="2636838"/>
            <a:ext cx="4787900" cy="2368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499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pPr eaLnBrk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smtClean="0"/>
              <a:t>Discectomy and Endplate Preparation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152525" y="2014538"/>
            <a:ext cx="6156325" cy="1703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A choice of instruments is available in the discectomy set :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4 Rongeurs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1 Kerrison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3 Scoops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2 Curettes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1 Raspatory</a:t>
            </a:r>
            <a:br>
              <a:rPr lang="en-US" sz="1600">
                <a:solidFill>
                  <a:srgbClr val="000000"/>
                </a:solidFill>
              </a:rPr>
            </a:br>
            <a:r>
              <a:rPr lang="en-US" sz="1600">
                <a:solidFill>
                  <a:srgbClr val="000000"/>
                </a:solidFill>
              </a:rPr>
              <a:t>1 Nerve exploration hook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2613" y="2557463"/>
            <a:ext cx="4608512" cy="2347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601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pPr eaLnBrk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smtClean="0"/>
              <a:t>Discectomy and Endplate Preparation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1150938" y="2014538"/>
            <a:ext cx="6950075" cy="487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720725" algn="l"/>
                <a:tab pos="1444625" algn="l"/>
                <a:tab pos="2168525" algn="l"/>
                <a:tab pos="2892425" algn="l"/>
                <a:tab pos="3616325" algn="l"/>
                <a:tab pos="4343400" algn="l"/>
                <a:tab pos="5064125" algn="l"/>
                <a:tab pos="5788025" algn="l"/>
                <a:tab pos="6511925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1600">
                <a:solidFill>
                  <a:srgbClr val="000000"/>
                </a:solidFill>
              </a:rPr>
              <a:t>In order to maintain the distraction height, 		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720725" algn="l"/>
                <a:tab pos="1444625" algn="l"/>
                <a:tab pos="2168525" algn="l"/>
                <a:tab pos="2892425" algn="l"/>
                <a:tab pos="3616325" algn="l"/>
                <a:tab pos="4343400" algn="l"/>
                <a:tab pos="5064125" algn="l"/>
                <a:tab pos="5788025" algn="l"/>
                <a:tab pos="6511925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1600">
                <a:solidFill>
                  <a:srgbClr val="000000"/>
                </a:solidFill>
              </a:rPr>
              <a:t>discectomy spacers in 4 heights can be used.</a:t>
            </a:r>
          </a:p>
        </p:txBody>
      </p:sp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4" cstate="print"/>
          <a:srcRect l="89075" t="31616" r="2209" b="24522"/>
          <a:stretch>
            <a:fillRect/>
          </a:stretch>
        </p:blipFill>
        <p:spPr bwMode="auto">
          <a:xfrm>
            <a:off x="6483350" y="3357563"/>
            <a:ext cx="1190625" cy="631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4572000" y="3438525"/>
            <a:ext cx="2016125" cy="414338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6023" name="Picture 7"/>
          <p:cNvPicPr>
            <a:picLocks noChangeAspect="1" noChangeArrowheads="1"/>
          </p:cNvPicPr>
          <p:nvPr/>
        </p:nvPicPr>
        <p:blipFill>
          <a:blip r:embed="rId4" cstate="print"/>
          <a:srcRect t="-3600" r="14091"/>
          <a:stretch>
            <a:fillRect/>
          </a:stretch>
        </p:blipFill>
        <p:spPr bwMode="auto">
          <a:xfrm>
            <a:off x="754063" y="3132138"/>
            <a:ext cx="5905500" cy="987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1152525" y="2014538"/>
            <a:ext cx="4887913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>
                <a:solidFill>
                  <a:srgbClr val="000000"/>
                </a:solidFill>
              </a:rPr>
              <a:t>Distraction forceps with angled handle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450" y="2420938"/>
            <a:ext cx="4070350" cy="1590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00338" y="2636838"/>
            <a:ext cx="6443662" cy="3679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457200" y="838200"/>
            <a:ext cx="82296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>
                <a:solidFill>
                  <a:srgbClr val="000000"/>
                </a:solidFill>
              </a:rPr>
              <a:t>Release / Initial Distraction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1150938" y="2014538"/>
            <a:ext cx="6694487" cy="26781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</a:rPr>
              <a:t>New instrument with several functions:</a:t>
            </a:r>
          </a:p>
          <a:p>
            <a:pPr marL="357188" indent="-352425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</a:rPr>
              <a:t>Size verification</a:t>
            </a: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 dirty="0">
              <a:solidFill>
                <a:srgbClr val="000000"/>
              </a:solidFill>
              <a:latin typeface="Arial" pitchFamily="34" charset="0"/>
            </a:endParaRPr>
          </a:p>
          <a:p>
            <a:pPr marL="357188" indent="-352425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</a:rPr>
              <a:t>Height measurement 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888" y="3535363"/>
            <a:ext cx="7056437" cy="939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8068" name="AutoShape 4"/>
          <p:cNvSpPr>
            <a:spLocks noChangeArrowheads="1"/>
          </p:cNvSpPr>
          <p:nvPr/>
        </p:nvSpPr>
        <p:spPr bwMode="auto">
          <a:xfrm>
            <a:off x="1258888" y="3284538"/>
            <a:ext cx="1079500" cy="539750"/>
          </a:xfrm>
          <a:prstGeom prst="curvedDownArrow">
            <a:avLst>
              <a:gd name="adj1" fmla="val 911111"/>
              <a:gd name="adj2" fmla="val 0"/>
              <a:gd name="adj3" fmla="val 44991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069" name="AutoShape 5"/>
          <p:cNvSpPr>
            <a:spLocks noChangeArrowheads="1"/>
          </p:cNvSpPr>
          <p:nvPr/>
        </p:nvSpPr>
        <p:spPr bwMode="auto">
          <a:xfrm flipV="1">
            <a:off x="2057400" y="3581400"/>
            <a:ext cx="457200" cy="338138"/>
          </a:xfrm>
          <a:prstGeom prst="upArrow">
            <a:avLst>
              <a:gd name="adj1" fmla="val -311898"/>
              <a:gd name="adj2" fmla="val 411903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3688" y="4479925"/>
            <a:ext cx="3563937" cy="1835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2232025" y="5300663"/>
            <a:ext cx="184150" cy="396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4176713" y="3535363"/>
            <a:ext cx="755650" cy="755650"/>
          </a:xfrm>
          <a:prstGeom prst="ellips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073" name="Line 9"/>
          <p:cNvSpPr>
            <a:spLocks noChangeShapeType="1"/>
          </p:cNvSpPr>
          <p:nvPr/>
        </p:nvSpPr>
        <p:spPr bwMode="auto">
          <a:xfrm>
            <a:off x="4248150" y="4111625"/>
            <a:ext cx="144463" cy="79216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074" name="Line 10"/>
          <p:cNvSpPr>
            <a:spLocks noChangeShapeType="1"/>
          </p:cNvSpPr>
          <p:nvPr/>
        </p:nvSpPr>
        <p:spPr bwMode="auto">
          <a:xfrm>
            <a:off x="4932363" y="3787775"/>
            <a:ext cx="2339975" cy="100806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075" name="Text Box 11"/>
          <p:cNvSpPr txBox="1">
            <a:spLocks noChangeArrowheads="1"/>
          </p:cNvSpPr>
          <p:nvPr/>
        </p:nvSpPr>
        <p:spPr bwMode="auto">
          <a:xfrm>
            <a:off x="457200" y="838200"/>
            <a:ext cx="82296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>
                <a:solidFill>
                  <a:srgbClr val="000000"/>
                </a:solidFill>
              </a:rPr>
              <a:t>Parallel Distraction / Height Measurement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6838" y="4149725"/>
            <a:ext cx="1004887" cy="2014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1725" y="4149725"/>
            <a:ext cx="1187450" cy="2024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0425" y="2339975"/>
            <a:ext cx="3933825" cy="1376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9093" name="AutoShape 5"/>
          <p:cNvSpPr>
            <a:spLocks noChangeArrowheads="1"/>
          </p:cNvSpPr>
          <p:nvPr/>
        </p:nvSpPr>
        <p:spPr bwMode="auto">
          <a:xfrm>
            <a:off x="7315200" y="2514600"/>
            <a:ext cx="228600" cy="312738"/>
          </a:xfrm>
          <a:prstGeom prst="upArrow">
            <a:avLst>
              <a:gd name="adj1" fmla="val -318667"/>
              <a:gd name="adj2" fmla="val 418670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3438" y="4149725"/>
            <a:ext cx="1776412" cy="2051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3975" name="Rectangle 7"/>
          <p:cNvSpPr>
            <a:spLocks noChangeArrowheads="1"/>
          </p:cNvSpPr>
          <p:nvPr/>
        </p:nvSpPr>
        <p:spPr bwMode="auto">
          <a:xfrm>
            <a:off x="1150938" y="2014538"/>
            <a:ext cx="6694487" cy="194786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New instrument with several functions:</a:t>
            </a:r>
          </a:p>
          <a:p>
            <a:pPr marL="357188" indent="-352425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Parallel distraction </a:t>
            </a: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>
              <a:solidFill>
                <a:srgbClr val="000000"/>
              </a:solidFill>
              <a:latin typeface="Arial" pitchFamily="34" charset="0"/>
            </a:endParaRPr>
          </a:p>
          <a:p>
            <a:pPr marL="361950" indent="-357188" hangingPunct="1">
              <a:lnSpc>
                <a:spcPct val="100000"/>
              </a:lnSpc>
              <a:buClrTx/>
              <a:buFontTx/>
              <a:buNone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endParaRPr lang="en-US" sz="1600">
              <a:solidFill>
                <a:srgbClr val="000000"/>
              </a:solidFill>
              <a:latin typeface="Arial" pitchFamily="34" charset="0"/>
            </a:endParaRPr>
          </a:p>
          <a:p>
            <a:pPr marL="357188" indent="-352425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361950" algn="l"/>
                <a:tab pos="819150" algn="l"/>
                <a:tab pos="1276350" algn="l"/>
                <a:tab pos="1733550" algn="l"/>
                <a:tab pos="2190750" algn="l"/>
                <a:tab pos="2647950" algn="l"/>
                <a:tab pos="3105150" algn="l"/>
                <a:tab pos="3562350" algn="l"/>
                <a:tab pos="4019550" algn="l"/>
                <a:tab pos="4476750" algn="l"/>
                <a:tab pos="4933950" algn="l"/>
                <a:tab pos="5391150" algn="l"/>
                <a:tab pos="5848350" algn="l"/>
                <a:tab pos="6305550" algn="l"/>
                <a:tab pos="6762750" algn="l"/>
                <a:tab pos="7219950" algn="l"/>
                <a:tab pos="7677150" algn="l"/>
                <a:tab pos="8134350" algn="l"/>
                <a:tab pos="8591550" algn="l"/>
                <a:tab pos="9048750" algn="l"/>
                <a:tab pos="9505950" algn="l"/>
              </a:tabLst>
              <a:defRPr/>
            </a:pPr>
            <a:r>
              <a:rPr lang="en-US" sz="1600">
                <a:solidFill>
                  <a:srgbClr val="000000"/>
                </a:solidFill>
                <a:latin typeface="Arial" pitchFamily="34" charset="0"/>
              </a:rPr>
              <a:t>For midline and anterior-lateral approach</a:t>
            </a:r>
          </a:p>
        </p:txBody>
      </p:sp>
      <p:sp>
        <p:nvSpPr>
          <p:cNvPr id="89096" name="Text Box 8"/>
          <p:cNvSpPr txBox="1">
            <a:spLocks noChangeArrowheads="1"/>
          </p:cNvSpPr>
          <p:nvPr/>
        </p:nvSpPr>
        <p:spPr bwMode="auto">
          <a:xfrm>
            <a:off x="457200" y="838200"/>
            <a:ext cx="82296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>
                <a:solidFill>
                  <a:srgbClr val="000000"/>
                </a:solidFill>
              </a:rPr>
              <a:t>Parallel Distraction / Height Measurement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pPr eaLnBrk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smtClean="0"/>
              <a:t>Implantation</a:t>
            </a: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1150938" y="2014538"/>
            <a:ext cx="7453312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7188" indent="-357188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357188" algn="l"/>
                <a:tab pos="814388" algn="l"/>
                <a:tab pos="1271588" algn="l"/>
                <a:tab pos="1728788" algn="l"/>
                <a:tab pos="2185988" algn="l"/>
                <a:tab pos="2643188" algn="l"/>
                <a:tab pos="3100388" algn="l"/>
                <a:tab pos="3557588" algn="l"/>
                <a:tab pos="4014788" algn="l"/>
                <a:tab pos="4471988" algn="l"/>
                <a:tab pos="4929188" algn="l"/>
                <a:tab pos="5386388" algn="l"/>
                <a:tab pos="5843588" algn="l"/>
                <a:tab pos="6300788" algn="l"/>
                <a:tab pos="6757988" algn="l"/>
                <a:tab pos="7215188" algn="l"/>
                <a:tab pos="7672388" algn="l"/>
                <a:tab pos="8129588" algn="l"/>
                <a:tab pos="8586788" algn="l"/>
                <a:tab pos="9043988" algn="l"/>
                <a:tab pos="9501188" algn="l"/>
              </a:tabLst>
            </a:pPr>
            <a:r>
              <a:rPr lang="en-US" sz="1600">
                <a:solidFill>
                  <a:srgbClr val="000000"/>
                </a:solidFill>
              </a:rPr>
              <a:t>En bloc implantation avoids overdistraction.</a:t>
            </a:r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8888" y="2673350"/>
            <a:ext cx="6480175" cy="2373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pPr eaLnBrk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smtClean="0"/>
              <a:t>Implantation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1150938" y="2014538"/>
            <a:ext cx="7453312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7188" indent="-357188" hangingPunct="1">
              <a:lnSpc>
                <a:spcPct val="100000"/>
              </a:lnSpc>
              <a:buSzPct val="45000"/>
              <a:buFont typeface="Symbol" pitchFamily="18" charset="2"/>
              <a:buChar char=""/>
              <a:tabLst>
                <a:tab pos="357188" algn="l"/>
                <a:tab pos="814388" algn="l"/>
                <a:tab pos="1271588" algn="l"/>
                <a:tab pos="1728788" algn="l"/>
                <a:tab pos="2185988" algn="l"/>
                <a:tab pos="2643188" algn="l"/>
                <a:tab pos="3100388" algn="l"/>
                <a:tab pos="3557588" algn="l"/>
                <a:tab pos="4014788" algn="l"/>
                <a:tab pos="4471988" algn="l"/>
                <a:tab pos="4929188" algn="l"/>
                <a:tab pos="5386388" algn="l"/>
                <a:tab pos="5843588" algn="l"/>
                <a:tab pos="6300788" algn="l"/>
                <a:tab pos="6757988" algn="l"/>
                <a:tab pos="7215188" algn="l"/>
                <a:tab pos="7672388" algn="l"/>
                <a:tab pos="8129588" algn="l"/>
                <a:tab pos="8586788" algn="l"/>
                <a:tab pos="9043988" algn="l"/>
                <a:tab pos="9501188" algn="l"/>
              </a:tabLst>
            </a:pPr>
            <a:r>
              <a:rPr lang="en-US" sz="1600">
                <a:solidFill>
                  <a:srgbClr val="000000"/>
                </a:solidFill>
              </a:rPr>
              <a:t>Integrated spacer guarantees correct angle of prosthesis during insertion.</a:t>
            </a: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6738" y="3068638"/>
            <a:ext cx="7019925" cy="1300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5237" name="AutoShape 5"/>
          <p:cNvSpPr>
            <a:spLocks noChangeArrowheads="1"/>
          </p:cNvSpPr>
          <p:nvPr/>
        </p:nvSpPr>
        <p:spPr bwMode="auto">
          <a:xfrm>
            <a:off x="1447800" y="3048000"/>
            <a:ext cx="990600" cy="539750"/>
          </a:xfrm>
          <a:prstGeom prst="curvedDownArrow">
            <a:avLst>
              <a:gd name="adj1" fmla="val 70523"/>
              <a:gd name="adj2" fmla="val 70523"/>
              <a:gd name="adj3" fmla="val 21625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38" name="AutoShape 6"/>
          <p:cNvSpPr>
            <a:spLocks noChangeArrowheads="1"/>
          </p:cNvSpPr>
          <p:nvPr/>
        </p:nvSpPr>
        <p:spPr bwMode="auto">
          <a:xfrm>
            <a:off x="8243888" y="3284538"/>
            <a:ext cx="539750" cy="323850"/>
          </a:xfrm>
          <a:prstGeom prst="rightArrow">
            <a:avLst>
              <a:gd name="adj1" fmla="val -285806"/>
              <a:gd name="adj2" fmla="val -219136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38200"/>
            <a:ext cx="8229600" cy="685800"/>
          </a:xfrm>
        </p:spPr>
        <p:txBody>
          <a:bodyPr/>
          <a:lstStyle/>
          <a:p>
            <a:pPr eaLnBrk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smtClean="0"/>
              <a:t>activ L Implanted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 cstate="print"/>
          <a:srcRect l="59647"/>
          <a:stretch>
            <a:fillRect/>
          </a:stretch>
        </p:blipFill>
        <p:spPr bwMode="auto">
          <a:xfrm>
            <a:off x="3059113" y="2060575"/>
            <a:ext cx="3779837" cy="3733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685800"/>
          </a:xfrm>
        </p:spPr>
        <p:txBody>
          <a:bodyPr/>
          <a:lstStyle/>
          <a:p>
            <a:pPr algn="ctr"/>
            <a:r>
              <a:rPr lang="en-US" smtClean="0"/>
              <a:t>Cervical Spine</a:t>
            </a:r>
          </a:p>
        </p:txBody>
      </p:sp>
      <p:pic>
        <p:nvPicPr>
          <p:cNvPr id="32773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762000"/>
            <a:ext cx="9144000" cy="59753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762000" y="3730624"/>
            <a:ext cx="7772400" cy="2517776"/>
          </a:xfrm>
        </p:spPr>
        <p:txBody>
          <a:bodyPr/>
          <a:lstStyle/>
          <a:p>
            <a:r>
              <a:rPr lang="en-US" sz="1800" dirty="0" smtClean="0">
                <a:latin typeface="Arial" charset="0"/>
              </a:rPr>
              <a:t>Introducing</a:t>
            </a:r>
            <a:r>
              <a:rPr lang="en-US" dirty="0" smtClean="0">
                <a:latin typeface="Arial" charset="0"/>
              </a:rPr>
              <a:t> </a:t>
            </a:r>
            <a:br>
              <a:rPr lang="en-US" dirty="0" smtClean="0">
                <a:latin typeface="Arial" charset="0"/>
              </a:rPr>
            </a:br>
            <a:r>
              <a:rPr lang="en-US" dirty="0" err="1" smtClean="0">
                <a:latin typeface="Arial" charset="0"/>
              </a:rPr>
              <a:t>activL</a:t>
            </a:r>
            <a:r>
              <a:rPr lang="en-US" baseline="30000" dirty="0" smtClean="0">
                <a:latin typeface="Arial" charset="0"/>
              </a:rPr>
              <a:t>®</a:t>
            </a:r>
            <a:r>
              <a:rPr lang="en-US" dirty="0" smtClean="0">
                <a:latin typeface="Arial" charset="0"/>
              </a:rPr>
              <a:t> Artificial Disc </a:t>
            </a:r>
            <a:br>
              <a:rPr lang="en-US" dirty="0" smtClean="0">
                <a:latin typeface="Arial" charset="0"/>
              </a:rPr>
            </a:br>
            <a:r>
              <a:rPr lang="en-US" sz="1800" dirty="0" smtClean="0">
                <a:latin typeface="Arial" charset="0"/>
              </a:rPr>
              <a:t>Intelligent Motion Technology™</a:t>
            </a:r>
            <a:br>
              <a:rPr lang="en-US" sz="1800" dirty="0" smtClean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/>
            </a:r>
            <a:br>
              <a:rPr lang="en-US" sz="1600" dirty="0" smtClean="0">
                <a:latin typeface="Arial" charset="0"/>
              </a:rPr>
            </a:br>
            <a:r>
              <a:rPr lang="en-US" sz="1600" b="0" dirty="0" smtClean="0">
                <a:latin typeface="Arial" charset="0"/>
              </a:rPr>
              <a:t>Katie </a:t>
            </a:r>
            <a:r>
              <a:rPr lang="en-US" sz="1600" b="0" dirty="0" err="1" smtClean="0">
                <a:latin typeface="Arial" charset="0"/>
              </a:rPr>
              <a:t>Kleinschuster</a:t>
            </a:r>
            <a:r>
              <a:rPr lang="en-US" sz="1600" b="0" dirty="0" smtClean="0">
                <a:latin typeface="Arial" charset="0"/>
              </a:rPr>
              <a:t>, </a:t>
            </a:r>
            <a:r>
              <a:rPr lang="en-US" sz="1600" b="0" dirty="0" err="1" smtClean="0">
                <a:latin typeface="Arial" charset="0"/>
              </a:rPr>
              <a:t>activL</a:t>
            </a:r>
            <a:r>
              <a:rPr lang="en-US" sz="1600" b="0" dirty="0" smtClean="0">
                <a:latin typeface="Arial" charset="0"/>
              </a:rPr>
              <a:t> Product Manager</a:t>
            </a:r>
            <a:endParaRPr lang="en-US" sz="2000" b="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the first new lumbar disc FDA approved in almost ten years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62000" y="4724400"/>
            <a:ext cx="838200" cy="838200"/>
          </a:xfrm>
          <a:prstGeom prst="ellipse">
            <a:avLst/>
          </a:prstGeom>
          <a:solidFill>
            <a:srgbClr val="03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1</a:t>
            </a:r>
            <a:endParaRPr lang="en-US" sz="3600" b="1" dirty="0"/>
          </a:p>
        </p:txBody>
      </p:sp>
      <p:pic>
        <p:nvPicPr>
          <p:cNvPr id="13318" name="Picture 6" descr="http://inratiorecall.com/wp-content/uploads/2015/02/FDA-approval-510k-medical-device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00" b="8951"/>
          <a:stretch>
            <a:fillRect/>
          </a:stretch>
        </p:blipFill>
        <p:spPr bwMode="auto">
          <a:xfrm>
            <a:off x="2667000" y="917574"/>
            <a:ext cx="3842347" cy="38068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685800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ight Brace 7"/>
          <p:cNvSpPr/>
          <p:nvPr/>
        </p:nvSpPr>
        <p:spPr>
          <a:xfrm rot="5400000">
            <a:off x="3810000" y="914400"/>
            <a:ext cx="685800" cy="5410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400" y="3962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Innovation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we can offer the next generation in Motion Preservation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62000" y="4724400"/>
            <a:ext cx="838200" cy="838200"/>
          </a:xfrm>
          <a:prstGeom prst="ellipse">
            <a:avLst/>
          </a:prstGeom>
          <a:solidFill>
            <a:srgbClr val="03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2</a:t>
            </a:r>
            <a:endParaRPr lang="en-US" sz="3600" b="1" dirty="0"/>
          </a:p>
        </p:txBody>
      </p:sp>
      <p:pic>
        <p:nvPicPr>
          <p:cNvPr id="14" name="Picture Placeholder 13" descr="Construct-21500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74" r="74"/>
          <a:stretch>
            <a:fillRect/>
          </a:stretch>
        </p:blipFill>
        <p:spPr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8515350" cy="838200"/>
          </a:xfrm>
        </p:spPr>
        <p:txBody>
          <a:bodyPr/>
          <a:lstStyle/>
          <a:p>
            <a:r>
              <a:rPr lang="en-CA" dirty="0" smtClean="0">
                <a:solidFill>
                  <a:schemeClr val="tx2"/>
                </a:solidFill>
              </a:rPr>
              <a:t>Next generation TDR technology more closely mirrors the natural biomechanics of the healthy human spine </a:t>
            </a:r>
            <a:endParaRPr lang="en-CA" dirty="0">
              <a:solidFill>
                <a:schemeClr val="tx2"/>
              </a:solidFill>
            </a:endParaRPr>
          </a:p>
        </p:txBody>
      </p:sp>
      <p:grpSp>
        <p:nvGrpSpPr>
          <p:cNvPr id="4" name="Group 5"/>
          <p:cNvGrpSpPr/>
          <p:nvPr/>
        </p:nvGrpSpPr>
        <p:grpSpPr>
          <a:xfrm>
            <a:off x="6096000" y="2438400"/>
            <a:ext cx="2438400" cy="3428999"/>
            <a:chOff x="6560024" y="2952042"/>
            <a:chExt cx="986356" cy="1659122"/>
          </a:xfrm>
          <a:effectLst/>
        </p:grpSpPr>
        <p:grpSp>
          <p:nvGrpSpPr>
            <p:cNvPr id="5" name="Group 3"/>
            <p:cNvGrpSpPr/>
            <p:nvPr/>
          </p:nvGrpSpPr>
          <p:grpSpPr>
            <a:xfrm>
              <a:off x="6647909" y="2988912"/>
              <a:ext cx="818632" cy="1522987"/>
              <a:chOff x="6647909" y="2988912"/>
              <a:chExt cx="818632" cy="1522987"/>
            </a:xfrm>
          </p:grpSpPr>
          <p:sp>
            <p:nvSpPr>
              <p:cNvPr id="26" name="Content Placeholder 3"/>
              <p:cNvSpPr txBox="1">
                <a:spLocks/>
              </p:cNvSpPr>
              <p:nvPr/>
            </p:nvSpPr>
            <p:spPr>
              <a:xfrm>
                <a:off x="6662700" y="3850663"/>
                <a:ext cx="803841" cy="661236"/>
              </a:xfrm>
              <a:prstGeom prst="roundRect">
                <a:avLst/>
              </a:prstGeom>
              <a:noFill/>
              <a:ln>
                <a:noFill/>
              </a:ln>
              <a:effectLst/>
            </p:spPr>
            <p:txBody>
              <a:bodyPr/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46063" indent="-2444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2pPr>
                <a:lvl3pPr marL="247650" indent="666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+mn-lt"/>
                  </a:defRPr>
                </a:lvl3pPr>
                <a:lvl4pPr marL="465138" indent="-215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4pPr>
                <a:lvl5pPr marL="466725" indent="136207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+mn-lt"/>
                  </a:defRPr>
                </a:lvl5pPr>
                <a:lvl6pPr marL="9239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13811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18383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22955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algn="just"/>
                <a:r>
                  <a:rPr lang="en-US" sz="1100" kern="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Due to its AP translating core design, </a:t>
                </a:r>
                <a:r>
                  <a:rPr lang="en-US" sz="1100" kern="0" dirty="0" err="1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activL</a:t>
                </a:r>
                <a:r>
                  <a:rPr lang="en-US" sz="1100" kern="0" baseline="30000" dirty="0" smtClean="0">
                    <a:solidFill>
                      <a:prstClr val="black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®</a:t>
                </a:r>
                <a:r>
                  <a:rPr lang="en-US" sz="1100" kern="0" dirty="0" smtClean="0">
                    <a:solidFill>
                      <a:prstClr val="black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 Artificial Disc</a:t>
                </a:r>
                <a:r>
                  <a:rPr lang="en-US" sz="1100" kern="0" dirty="0" smtClean="0">
                    <a:solidFill>
                      <a:prstClr val="black"/>
                    </a:solidFill>
                    <a:latin typeface="Arial Narrow" panose="020B0606020202030204" pitchFamily="34" charset="0"/>
                  </a:rPr>
                  <a:t> allows the superior vertebra to remain in a more natural position during flexion and extension. This serves to minimize excessive load on the facet joints.</a:t>
                </a:r>
              </a:p>
            </p:txBody>
          </p:sp>
          <p:pic>
            <p:nvPicPr>
              <p:cNvPr id="27" name="Content Placeholder 4" descr="activ L Abb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647909" y="2988912"/>
                <a:ext cx="818632" cy="911065"/>
              </a:xfrm>
              <a:prstGeom prst="round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8" name="Rectangle 27"/>
            <p:cNvSpPr/>
            <p:nvPr/>
          </p:nvSpPr>
          <p:spPr bwMode="auto">
            <a:xfrm>
              <a:off x="6560024" y="2952042"/>
              <a:ext cx="986356" cy="1659122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72000" rIns="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CA" sz="1600" smtClean="0">
                <a:solidFill>
                  <a:prstClr val="black"/>
                </a:solidFill>
              </a:endParaRPr>
            </a:p>
          </p:txBody>
        </p:sp>
      </p:grpSp>
      <p:cxnSp>
        <p:nvCxnSpPr>
          <p:cNvPr id="8" name="Straight Connector 7"/>
          <p:cNvCxnSpPr/>
          <p:nvPr/>
        </p:nvCxnSpPr>
        <p:spPr bwMode="auto">
          <a:xfrm flipH="1" flipV="1">
            <a:off x="5029201" y="5181600"/>
            <a:ext cx="1142999" cy="53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flipH="1">
            <a:off x="5049825" y="2590800"/>
            <a:ext cx="1122375" cy="1322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4"/>
          <p:cNvGrpSpPr/>
          <p:nvPr/>
        </p:nvGrpSpPr>
        <p:grpSpPr>
          <a:xfrm>
            <a:off x="104775" y="1704780"/>
            <a:ext cx="5000625" cy="3705420"/>
            <a:chOff x="104775" y="1524000"/>
            <a:chExt cx="5000625" cy="37054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38" t="4609" r="6593" b="39685"/>
            <a:stretch/>
          </p:blipFill>
          <p:spPr>
            <a:xfrm>
              <a:off x="152401" y="1524000"/>
              <a:ext cx="4952999" cy="37054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687" t="11456" r="74410" b="63342"/>
            <a:stretch/>
          </p:blipFill>
          <p:spPr>
            <a:xfrm>
              <a:off x="104775" y="1981200"/>
              <a:ext cx="1600200" cy="1676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3886" t="10337" r="45263" b="64461"/>
            <a:stretch/>
          </p:blipFill>
          <p:spPr>
            <a:xfrm>
              <a:off x="1514476" y="1924245"/>
              <a:ext cx="1676400" cy="1676400"/>
            </a:xfrm>
            <a:prstGeom prst="rect">
              <a:avLst/>
            </a:prstGeom>
          </p:spPr>
        </p:pic>
      </p:grpSp>
      <p:sp>
        <p:nvSpPr>
          <p:cNvPr id="41" name="Rounded Rectangle 40"/>
          <p:cNvSpPr/>
          <p:nvPr/>
        </p:nvSpPr>
        <p:spPr bwMode="auto">
          <a:xfrm>
            <a:off x="3276601" y="3848099"/>
            <a:ext cx="1828800" cy="1562101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0" bIns="72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CA" sz="160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48621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85800"/>
          </a:xfrm>
        </p:spPr>
        <p:txBody>
          <a:bodyPr/>
          <a:lstStyle/>
          <a:p>
            <a:r>
              <a:rPr lang="en-US" dirty="0" smtClean="0"/>
              <a:t>Intelligent Motion Technology™ combines natural motion with mechanical stability allowing clinically-stable translational and rotational movement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Our Motion Preservation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Their Motion Preservation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58462" t="28444" r="25192" b="44821"/>
          <a:stretch>
            <a:fillRect/>
          </a:stretch>
        </p:blipFill>
        <p:spPr bwMode="auto">
          <a:xfrm>
            <a:off x="4648200" y="2209800"/>
            <a:ext cx="3810000" cy="35052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4673" t="54598" r="18981" b="18666"/>
          <a:stretch>
            <a:fillRect/>
          </a:stretch>
        </p:blipFill>
        <p:spPr bwMode="auto">
          <a:xfrm>
            <a:off x="457200" y="2209800"/>
            <a:ext cx="3810000" cy="35052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we have the best anatomical match to diverse patient needs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62000" y="4724400"/>
            <a:ext cx="838200" cy="838200"/>
          </a:xfrm>
          <a:prstGeom prst="ellipse">
            <a:avLst/>
          </a:prstGeom>
          <a:solidFill>
            <a:srgbClr val="03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3</a:t>
            </a:r>
            <a:endParaRPr lang="en-US" sz="3600" b="1" dirty="0"/>
          </a:p>
        </p:txBody>
      </p:sp>
      <p:pic>
        <p:nvPicPr>
          <p:cNvPr id="8" name="Picture 7" descr="Comparison-21540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371600"/>
            <a:ext cx="4070030" cy="3048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85800"/>
          </a:xfrm>
        </p:spPr>
        <p:txBody>
          <a:bodyPr/>
          <a:lstStyle/>
          <a:p>
            <a:r>
              <a:rPr lang="en-US" dirty="0" err="1" smtClean="0"/>
              <a:t>activL</a:t>
            </a:r>
            <a:r>
              <a:rPr lang="en-US" baseline="30000" dirty="0" smtClean="0"/>
              <a:t>®</a:t>
            </a:r>
            <a:r>
              <a:rPr lang="en-US" dirty="0" smtClean="0"/>
              <a:t> Artificial Disc offers the widest range of endplate configurations and construct heights to meet diverse anatomical needs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Our Implant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Their Implant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0005" y="2209800"/>
            <a:ext cx="408299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18500" t="40889" r="55500" b="35111"/>
          <a:stretch>
            <a:fillRect/>
          </a:stretch>
        </p:blipFill>
        <p:spPr bwMode="auto">
          <a:xfrm>
            <a:off x="457200" y="2209800"/>
            <a:ext cx="396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18500" t="70222" r="61000" b="10222"/>
          <a:stretch>
            <a:fillRect/>
          </a:stretch>
        </p:blipFill>
        <p:spPr bwMode="auto">
          <a:xfrm>
            <a:off x="2514600" y="4191000"/>
            <a:ext cx="3962400" cy="212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we can offer peace of mind from anterior dislocation of the inlay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62000" y="4724400"/>
            <a:ext cx="838200" cy="838200"/>
          </a:xfrm>
          <a:prstGeom prst="ellipse">
            <a:avLst/>
          </a:prstGeom>
          <a:solidFill>
            <a:srgbClr val="03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4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76600" y="18288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 assembly image from x:drive</a:t>
            </a:r>
            <a:endParaRPr lang="en-US" dirty="0"/>
          </a:p>
        </p:txBody>
      </p:sp>
      <p:pic>
        <p:nvPicPr>
          <p:cNvPr id="8" name="Picture 7" descr="Components-21486-2_R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1143000"/>
            <a:ext cx="4676464" cy="3502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685800"/>
          </a:xfr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The </a:t>
            </a:r>
            <a:r>
              <a:rPr lang="en-US" dirty="0" err="1" smtClean="0">
                <a:solidFill>
                  <a:prstClr val="black"/>
                </a:solidFill>
                <a:cs typeface="Arial" pitchFamily="34" charset="0"/>
              </a:rPr>
              <a:t>activL</a:t>
            </a:r>
            <a:r>
              <a:rPr lang="en-US" baseline="30000" dirty="0" smtClean="0">
                <a:solidFill>
                  <a:prstClr val="black"/>
                </a:solidFill>
                <a:cs typeface="Arial" pitchFamily="34" charset="0"/>
              </a:rPr>
              <a:t>®</a:t>
            </a:r>
            <a:r>
              <a:rPr lang="en-US" dirty="0" smtClean="0">
                <a:solidFill>
                  <a:prstClr val="black"/>
                </a:solidFill>
                <a:cs typeface="Arial" pitchFamily="34" charset="0"/>
              </a:rPr>
              <a:t> Artificial Disc PE inlay lies inside the inferior plate. In this position the inlay is protected from dislocation.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Our Implant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Their Implant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209799"/>
            <a:ext cx="3200400" cy="2073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000" t="40889" r="57500" b="35111"/>
          <a:stretch>
            <a:fillRect/>
          </a:stretch>
        </p:blipFill>
        <p:spPr bwMode="auto">
          <a:xfrm>
            <a:off x="838200" y="1905000"/>
            <a:ext cx="3200400" cy="2618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62000" y="4343400"/>
            <a:ext cx="3581400" cy="1981200"/>
            <a:chOff x="2867" y="2498"/>
            <a:chExt cx="5954" cy="2795"/>
          </a:xfrm>
        </p:grpSpPr>
        <p:pic>
          <p:nvPicPr>
            <p:cNvPr id="12" name="Picture 3" descr="save2"/>
            <p:cNvPicPr preferRelativeResize="0"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67" y="3081"/>
              <a:ext cx="2032" cy="2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707" y="2696"/>
              <a:ext cx="1645" cy="1354"/>
              <a:chOff x="1368" y="1489"/>
              <a:chExt cx="1144" cy="874"/>
            </a:xfrm>
          </p:grpSpPr>
          <p:sp>
            <p:nvSpPr>
              <p:cNvPr id="20" name="AutoShape 5"/>
              <p:cNvSpPr>
                <a:spLocks noChangeArrowheads="1"/>
              </p:cNvSpPr>
              <p:nvPr/>
            </p:nvSpPr>
            <p:spPr bwMode="auto">
              <a:xfrm rot="4128348">
                <a:off x="1251" y="1606"/>
                <a:ext cx="318" cy="84"/>
              </a:xfrm>
              <a:prstGeom prst="rightArrow">
                <a:avLst>
                  <a:gd name="adj1" fmla="val 50000"/>
                  <a:gd name="adj2" fmla="val 94643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 rot="9650294">
                <a:off x="2194" y="2279"/>
                <a:ext cx="318" cy="84"/>
              </a:xfrm>
              <a:prstGeom prst="rightArrow">
                <a:avLst>
                  <a:gd name="adj1" fmla="val 50000"/>
                  <a:gd name="adj2" fmla="val 94643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pic>
          <p:nvPicPr>
            <p:cNvPr id="16" name="Picture 7" descr="save1"/>
            <p:cNvPicPr preferRelativeResize="0"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50" y="3028"/>
              <a:ext cx="2337" cy="2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7176" y="2498"/>
              <a:ext cx="1645" cy="1354"/>
              <a:chOff x="1368" y="1489"/>
              <a:chExt cx="1144" cy="874"/>
            </a:xfrm>
          </p:grpSpPr>
          <p:sp>
            <p:nvSpPr>
              <p:cNvPr id="18" name="AutoShape 9"/>
              <p:cNvSpPr>
                <a:spLocks noChangeArrowheads="1"/>
              </p:cNvSpPr>
              <p:nvPr/>
            </p:nvSpPr>
            <p:spPr bwMode="auto">
              <a:xfrm rot="4128348">
                <a:off x="1251" y="1606"/>
                <a:ext cx="318" cy="84"/>
              </a:xfrm>
              <a:prstGeom prst="rightArrow">
                <a:avLst>
                  <a:gd name="adj1" fmla="val 50000"/>
                  <a:gd name="adj2" fmla="val 94643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9" name="AutoShape 10"/>
              <p:cNvSpPr>
                <a:spLocks noChangeArrowheads="1"/>
              </p:cNvSpPr>
              <p:nvPr/>
            </p:nvSpPr>
            <p:spPr bwMode="auto">
              <a:xfrm rot="9650294">
                <a:off x="2194" y="2279"/>
                <a:ext cx="318" cy="84"/>
              </a:xfrm>
              <a:prstGeom prst="rightArrow">
                <a:avLst>
                  <a:gd name="adj1" fmla="val 50000"/>
                  <a:gd name="adj2" fmla="val 94643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22" name="Oval 21"/>
          <p:cNvSpPr/>
          <p:nvPr/>
        </p:nvSpPr>
        <p:spPr>
          <a:xfrm>
            <a:off x="5257800" y="3048000"/>
            <a:ext cx="22098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7981450">
            <a:off x="7256960" y="3747269"/>
            <a:ext cx="103983" cy="75389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324600" y="441960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Yikes! The click and pray method?!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Thoracic Vertebrae</a:t>
            </a:r>
          </a:p>
        </p:txBody>
      </p:sp>
      <p:pic>
        <p:nvPicPr>
          <p:cNvPr id="31747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 cstate="print"/>
          <a:srcRect l="10001" t="14493" r="10834" b="20290"/>
          <a:stretch>
            <a:fillRect/>
          </a:stretch>
        </p:blipFill>
        <p:spPr>
          <a:xfrm>
            <a:off x="0" y="1928813"/>
            <a:ext cx="9144000" cy="43322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we can offer single-step insertion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62000" y="4724400"/>
            <a:ext cx="838200" cy="838200"/>
          </a:xfrm>
          <a:prstGeom prst="ellipse">
            <a:avLst/>
          </a:prstGeom>
          <a:solidFill>
            <a:srgbClr val="03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5</a:t>
            </a:r>
            <a:endParaRPr lang="en-US" sz="3600" b="1" dirty="0"/>
          </a:p>
        </p:txBody>
      </p:sp>
      <p:pic>
        <p:nvPicPr>
          <p:cNvPr id="6" name="Picture 5" descr="Techniques-21527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1295400"/>
            <a:ext cx="5181600" cy="2962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685800"/>
          </a:xfrm>
        </p:spPr>
        <p:txBody>
          <a:bodyPr/>
          <a:lstStyle/>
          <a:p>
            <a:r>
              <a:rPr lang="en-US" dirty="0" smtClean="0"/>
              <a:t>Simple all-in-one insertion prevents over-distraction and saves procedural time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Our Insertion Method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Their Insertion Method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Techniques-21517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399" y="4191000"/>
            <a:ext cx="2570676" cy="1925151"/>
          </a:xfrm>
          <a:prstGeom prst="rect">
            <a:avLst/>
          </a:prstGeom>
        </p:spPr>
      </p:pic>
      <p:pic>
        <p:nvPicPr>
          <p:cNvPr id="8" name="Picture 7" descr="Techniques-21514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2209799"/>
            <a:ext cx="2590800" cy="1940221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 l="2130" t="3478" r="4143" b="2609"/>
          <a:stretch>
            <a:fillRect/>
          </a:stretch>
        </p:blipFill>
        <p:spPr bwMode="auto">
          <a:xfrm>
            <a:off x="4648200" y="2209800"/>
            <a:ext cx="235937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 cstate="print"/>
          <a:srcRect l="2500" t="6634" b="2746"/>
          <a:stretch>
            <a:fillRect/>
          </a:stretch>
        </p:blipFill>
        <p:spPr bwMode="auto">
          <a:xfrm>
            <a:off x="7072745" y="2209800"/>
            <a:ext cx="20712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/>
          <a:srcRect l="3571" t="5882" r="3571" b="15686"/>
          <a:stretch>
            <a:fillRect/>
          </a:stretch>
        </p:blipFill>
        <p:spPr bwMode="auto">
          <a:xfrm>
            <a:off x="4648200" y="5181600"/>
            <a:ext cx="237744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 l="3587" t="5882" r="3139" b="5882"/>
          <a:stretch>
            <a:fillRect/>
          </a:stretch>
        </p:blipFill>
        <p:spPr bwMode="auto">
          <a:xfrm>
            <a:off x="4648200" y="3733800"/>
            <a:ext cx="237744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 l="4469" t="3636" r="6145" b="10842"/>
          <a:stretch>
            <a:fillRect/>
          </a:stretch>
        </p:blipFill>
        <p:spPr bwMode="auto">
          <a:xfrm>
            <a:off x="7086600" y="3981450"/>
            <a:ext cx="20574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600" y="2971800"/>
            <a:ext cx="1962719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5800"/>
            <a:ext cx="5980112" cy="871538"/>
          </a:xfrm>
        </p:spPr>
        <p:txBody>
          <a:bodyPr/>
          <a:lstStyle/>
          <a:p>
            <a:r>
              <a:rPr lang="en-US" dirty="0" smtClean="0"/>
              <a:t>Independent reviewers agree </a:t>
            </a:r>
            <a:r>
              <a:rPr lang="en-US" dirty="0" err="1" smtClean="0"/>
              <a:t>activL</a:t>
            </a:r>
            <a:r>
              <a:rPr lang="en-US" baseline="30000" dirty="0" smtClean="0"/>
              <a:t>®</a:t>
            </a:r>
            <a:r>
              <a:rPr lang="en-US" dirty="0" smtClean="0"/>
              <a:t> Artificial Disc is clearly clinically differentiated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62000" y="4724400"/>
            <a:ext cx="838200" cy="838200"/>
          </a:xfrm>
          <a:prstGeom prst="ellipse">
            <a:avLst/>
          </a:prstGeom>
          <a:solidFill>
            <a:srgbClr val="03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6</a:t>
            </a:r>
            <a:endParaRPr lang="en-US" sz="3600" b="1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 t="448" r="-4605" b="-3065"/>
          <a:stretch>
            <a:fillRect/>
          </a:stretch>
        </p:blipFill>
        <p:spPr bwMode="auto">
          <a:xfrm>
            <a:off x="3276600" y="1143000"/>
            <a:ext cx="2372077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930" name="Picture 2"/>
          <p:cNvPicPr>
            <a:picLocks noChangeAspect="1" noChangeArrowheads="1"/>
          </p:cNvPicPr>
          <p:nvPr/>
        </p:nvPicPr>
        <p:blipFill>
          <a:blip r:embed="rId3" cstate="print"/>
          <a:srcRect l="10500" t="16000" r="47000" b="23357"/>
          <a:stretch>
            <a:fillRect/>
          </a:stretch>
        </p:blipFill>
        <p:spPr bwMode="auto">
          <a:xfrm>
            <a:off x="3733800" y="1828800"/>
            <a:ext cx="4936761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/>
          <a:srcRect t="448" r="-4605" b="-3065"/>
          <a:stretch>
            <a:fillRect/>
          </a:stretch>
        </p:blipFill>
        <p:spPr bwMode="auto">
          <a:xfrm>
            <a:off x="533400" y="1828799"/>
            <a:ext cx="3124200" cy="411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848600" y="274320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p&lt;0.001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9697296">
            <a:off x="286950" y="3365256"/>
            <a:ext cx="358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PUBLISHED &amp; OPEN ACCESS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high impact factor, </a:t>
            </a:r>
            <a:r>
              <a:rPr lang="en-US" i="1" dirty="0" smtClean="0"/>
              <a:t>Spine</a:t>
            </a:r>
            <a:r>
              <a:rPr lang="en-US" dirty="0" smtClean="0"/>
              <a:t> Journal has published the </a:t>
            </a:r>
            <a:r>
              <a:rPr lang="en-US" dirty="0" err="1" smtClean="0"/>
              <a:t>activL</a:t>
            </a:r>
            <a:r>
              <a:rPr lang="en-US" baseline="30000" dirty="0" smtClean="0"/>
              <a:t>® </a:t>
            </a:r>
            <a:r>
              <a:rPr lang="en-US" dirty="0" smtClean="0"/>
              <a:t> Artificial Disc IDE Outcomes</a:t>
            </a:r>
            <a:endParaRPr lang="en-US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647700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Garcia et al. </a:t>
            </a:r>
            <a:r>
              <a:rPr lang="en-US" sz="1200" i="1" dirty="0" smtClean="0"/>
              <a:t>Spine.</a:t>
            </a:r>
            <a:r>
              <a:rPr lang="en-US" sz="1200" dirty="0" smtClean="0"/>
              <a:t> 2015.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Thoracic Spine</a:t>
            </a:r>
          </a:p>
        </p:txBody>
      </p:sp>
      <p:pic>
        <p:nvPicPr>
          <p:cNvPr id="36869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524000"/>
            <a:ext cx="9144000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Lumbar Vertebrae</a:t>
            </a:r>
          </a:p>
        </p:txBody>
      </p:sp>
      <p:pic>
        <p:nvPicPr>
          <p:cNvPr id="35843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 cstate="print"/>
          <a:srcRect l="3703" t="19298" b="21053"/>
          <a:stretch>
            <a:fillRect/>
          </a:stretch>
        </p:blipFill>
        <p:spPr>
          <a:xfrm>
            <a:off x="0" y="2189163"/>
            <a:ext cx="9144000" cy="36782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Lumbar Spine</a:t>
            </a:r>
          </a:p>
        </p:txBody>
      </p:sp>
      <p:pic>
        <p:nvPicPr>
          <p:cNvPr id="34821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524000"/>
            <a:ext cx="9144000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S_Powerpoin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IS Content Slid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hapter Transitio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AIS_Powerpoint Template</Template>
  <TotalTime>0</TotalTime>
  <Words>1085</Words>
  <Application>Microsoft Office PowerPoint</Application>
  <PresentationFormat>On-screen Show (4:3)</PresentationFormat>
  <Paragraphs>286</Paragraphs>
  <Slides>63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AIS_Powerpoint Template</vt:lpstr>
      <vt:lpstr>AIS Content Slide</vt:lpstr>
      <vt:lpstr>Chapter Transition Slide</vt:lpstr>
      <vt:lpstr>Photo Editor Photo</vt:lpstr>
      <vt:lpstr>HP PrecisionScan</vt:lpstr>
      <vt:lpstr>Lehigh University IPD</vt:lpstr>
      <vt:lpstr>Introduction to Spine Anatomy</vt:lpstr>
      <vt:lpstr>The spine is:</vt:lpstr>
      <vt:lpstr>Cervical Vertebrae</vt:lpstr>
      <vt:lpstr>Cervical Spine</vt:lpstr>
      <vt:lpstr>Thoracic Vertebrae</vt:lpstr>
      <vt:lpstr>Thoracic Spine</vt:lpstr>
      <vt:lpstr>Lumbar Vertebrae</vt:lpstr>
      <vt:lpstr>Lumbar Spine</vt:lpstr>
      <vt:lpstr>Ligaments</vt:lpstr>
      <vt:lpstr>Ligaments</vt:lpstr>
      <vt:lpstr>Sacrum and Coccyx</vt:lpstr>
      <vt:lpstr>Disc</vt:lpstr>
      <vt:lpstr>Nervous System</vt:lpstr>
      <vt:lpstr>Introduction to Lumbar Pathology</vt:lpstr>
      <vt:lpstr>Back Pain- Causes</vt:lpstr>
      <vt:lpstr>Disc Degeneration</vt:lpstr>
      <vt:lpstr>Lumbar Disc Herniation</vt:lpstr>
      <vt:lpstr>Trauma</vt:lpstr>
      <vt:lpstr>Tumor</vt:lpstr>
      <vt:lpstr>Foraminal Stenosis</vt:lpstr>
      <vt:lpstr>Spinal Canal Stenosis</vt:lpstr>
      <vt:lpstr>Spondylolisthesis</vt:lpstr>
      <vt:lpstr>Scoliosis</vt:lpstr>
      <vt:lpstr>Failed Backsurgery Syndrome</vt:lpstr>
      <vt:lpstr>Motion Segment</vt:lpstr>
      <vt:lpstr>Anterior/Posterior weight balance </vt:lpstr>
      <vt:lpstr>What motion actually occurs?</vt:lpstr>
      <vt:lpstr>Spine Biomechanics and Kinesiology</vt:lpstr>
      <vt:lpstr>Cervical Spine</vt:lpstr>
      <vt:lpstr>Thoracic Spine</vt:lpstr>
      <vt:lpstr>Lumbar Spine</vt:lpstr>
      <vt:lpstr>Overview of Motion</vt:lpstr>
      <vt:lpstr>Slide 34</vt:lpstr>
      <vt:lpstr>Slide 35</vt:lpstr>
      <vt:lpstr>Slide 36</vt:lpstr>
      <vt:lpstr>Muscular structures</vt:lpstr>
      <vt:lpstr>Approach options</vt:lpstr>
      <vt:lpstr>Approach options</vt:lpstr>
      <vt:lpstr>Slide 40</vt:lpstr>
      <vt:lpstr>Slide 41</vt:lpstr>
      <vt:lpstr>Discectomy and Endplate Preparation</vt:lpstr>
      <vt:lpstr>Discectomy and Endplate Preparation</vt:lpstr>
      <vt:lpstr>Slide 44</vt:lpstr>
      <vt:lpstr>Slide 45</vt:lpstr>
      <vt:lpstr>Slide 46</vt:lpstr>
      <vt:lpstr>Implantation</vt:lpstr>
      <vt:lpstr>Implantation</vt:lpstr>
      <vt:lpstr>activ L Implanted</vt:lpstr>
      <vt:lpstr>Introducing  activL® Artificial Disc  Intelligent Motion Technology™  Katie Kleinschuster, activL Product Manager</vt:lpstr>
      <vt:lpstr>It’s the first new lumbar disc FDA approved in almost ten years</vt:lpstr>
      <vt:lpstr>Slide 52</vt:lpstr>
      <vt:lpstr>Only we can offer the next generation in Motion Preservation</vt:lpstr>
      <vt:lpstr>Next generation TDR technology more closely mirrors the natural biomechanics of the healthy human spine </vt:lpstr>
      <vt:lpstr>Intelligent Motion Technology™ combines natural motion with mechanical stability allowing clinically-stable translational and rotational movement</vt:lpstr>
      <vt:lpstr>Only we have the best anatomical match to diverse patient needs</vt:lpstr>
      <vt:lpstr>activL® Artificial Disc offers the widest range of endplate configurations and construct heights to meet diverse anatomical needs</vt:lpstr>
      <vt:lpstr>Only we can offer peace of mind from anterior dislocation of the inlay</vt:lpstr>
      <vt:lpstr>The activL® Artificial Disc PE inlay lies inside the inferior plate. In this position the inlay is protected from dislocation.</vt:lpstr>
      <vt:lpstr>Only we can offer single-step insertion</vt:lpstr>
      <vt:lpstr>Simple all-in-one insertion prevents over-distraction and saves procedural time </vt:lpstr>
      <vt:lpstr>Independent reviewers agree activL® Artificial Disc is clearly clinically differentiated</vt:lpstr>
      <vt:lpstr>The high impact factor, Spine Journal has published the activL®  Artificial Disc IDE Outcomes</vt:lpstr>
    </vt:vector>
  </TitlesOfParts>
  <Company>B.Braun Melsungen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Posterior Lumbar Stabilization</dc:title>
  <dc:creator>nelsgrus</dc:creator>
  <cp:lastModifiedBy>nunevius</cp:lastModifiedBy>
  <cp:revision>111</cp:revision>
  <cp:lastPrinted>2010-07-22T17:56:59Z</cp:lastPrinted>
  <dcterms:created xsi:type="dcterms:W3CDTF">2011-06-08T15:25:52Z</dcterms:created>
  <dcterms:modified xsi:type="dcterms:W3CDTF">2016-02-10T21:06:17Z</dcterms:modified>
</cp:coreProperties>
</file>